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56" r:id="rId2"/>
  </p:sldIdLst>
  <p:sldSz cx="15119350" cy="21383625"/>
  <p:notesSz cx="29459238" cy="41986200"/>
  <p:defaultTextStyle>
    <a:defPPr>
      <a:defRPr lang="en-US"/>
    </a:defPPr>
    <a:lvl1pPr marL="0" algn="l" defTabSz="1042919" rtl="0" eaLnBrk="1" latinLnBrk="0" hangingPunct="1">
      <a:defRPr sz="4106" kern="1200">
        <a:solidFill>
          <a:schemeClr val="tx1"/>
        </a:solidFill>
        <a:latin typeface="+mn-lt"/>
        <a:ea typeface="+mn-ea"/>
        <a:cs typeface="+mn-cs"/>
      </a:defRPr>
    </a:lvl1pPr>
    <a:lvl2pPr marL="1042919" algn="l" defTabSz="1042919" rtl="0" eaLnBrk="1" latinLnBrk="0" hangingPunct="1">
      <a:defRPr sz="4106" kern="1200">
        <a:solidFill>
          <a:schemeClr val="tx1"/>
        </a:solidFill>
        <a:latin typeface="+mn-lt"/>
        <a:ea typeface="+mn-ea"/>
        <a:cs typeface="+mn-cs"/>
      </a:defRPr>
    </a:lvl2pPr>
    <a:lvl3pPr marL="2085838" algn="l" defTabSz="1042919" rtl="0" eaLnBrk="1" latinLnBrk="0" hangingPunct="1">
      <a:defRPr sz="4106" kern="1200">
        <a:solidFill>
          <a:schemeClr val="tx1"/>
        </a:solidFill>
        <a:latin typeface="+mn-lt"/>
        <a:ea typeface="+mn-ea"/>
        <a:cs typeface="+mn-cs"/>
      </a:defRPr>
    </a:lvl3pPr>
    <a:lvl4pPr marL="3128757" algn="l" defTabSz="1042919" rtl="0" eaLnBrk="1" latinLnBrk="0" hangingPunct="1">
      <a:defRPr sz="4106" kern="1200">
        <a:solidFill>
          <a:schemeClr val="tx1"/>
        </a:solidFill>
        <a:latin typeface="+mn-lt"/>
        <a:ea typeface="+mn-ea"/>
        <a:cs typeface="+mn-cs"/>
      </a:defRPr>
    </a:lvl4pPr>
    <a:lvl5pPr marL="4171676" algn="l" defTabSz="1042919" rtl="0" eaLnBrk="1" latinLnBrk="0" hangingPunct="1">
      <a:defRPr sz="4106" kern="1200">
        <a:solidFill>
          <a:schemeClr val="tx1"/>
        </a:solidFill>
        <a:latin typeface="+mn-lt"/>
        <a:ea typeface="+mn-ea"/>
        <a:cs typeface="+mn-cs"/>
      </a:defRPr>
    </a:lvl5pPr>
    <a:lvl6pPr marL="5214595" algn="l" defTabSz="1042919" rtl="0" eaLnBrk="1" latinLnBrk="0" hangingPunct="1">
      <a:defRPr sz="4106" kern="1200">
        <a:solidFill>
          <a:schemeClr val="tx1"/>
        </a:solidFill>
        <a:latin typeface="+mn-lt"/>
        <a:ea typeface="+mn-ea"/>
        <a:cs typeface="+mn-cs"/>
      </a:defRPr>
    </a:lvl6pPr>
    <a:lvl7pPr marL="6257514" algn="l" defTabSz="1042919" rtl="0" eaLnBrk="1" latinLnBrk="0" hangingPunct="1">
      <a:defRPr sz="4106" kern="1200">
        <a:solidFill>
          <a:schemeClr val="tx1"/>
        </a:solidFill>
        <a:latin typeface="+mn-lt"/>
        <a:ea typeface="+mn-ea"/>
        <a:cs typeface="+mn-cs"/>
      </a:defRPr>
    </a:lvl7pPr>
    <a:lvl8pPr marL="7300432" algn="l" defTabSz="1042919" rtl="0" eaLnBrk="1" latinLnBrk="0" hangingPunct="1">
      <a:defRPr sz="4106" kern="1200">
        <a:solidFill>
          <a:schemeClr val="tx1"/>
        </a:solidFill>
        <a:latin typeface="+mn-lt"/>
        <a:ea typeface="+mn-ea"/>
        <a:cs typeface="+mn-cs"/>
      </a:defRPr>
    </a:lvl8pPr>
    <a:lvl9pPr marL="8343351" algn="l" defTabSz="1042919" rtl="0" eaLnBrk="1" latinLnBrk="0" hangingPunct="1">
      <a:defRPr sz="4106" kern="1200">
        <a:solidFill>
          <a:schemeClr val="tx1"/>
        </a:solidFill>
        <a:latin typeface="+mn-lt"/>
        <a:ea typeface="+mn-ea"/>
        <a:cs typeface="+mn-cs"/>
      </a:defRPr>
    </a:lvl9pPr>
  </p:defaultTextStyle>
  <p:extLst>
    <p:ext uri="{EFAFB233-063F-42B5-8137-9DF3F51BA10A}">
      <p15:sldGuideLst xmlns:p15="http://schemas.microsoft.com/office/powerpoint/2012/main">
        <p15:guide id="2" pos="4717" userDrawn="1">
          <p15:clr>
            <a:srgbClr val="A4A3A4"/>
          </p15:clr>
        </p15:guide>
        <p15:guide id="3" pos="4807" userDrawn="1">
          <p15:clr>
            <a:srgbClr val="A4A3A4"/>
          </p15:clr>
        </p15:guide>
        <p15:guide id="4" pos="8887" userDrawn="1">
          <p15:clr>
            <a:srgbClr val="A4A3A4"/>
          </p15:clr>
        </p15:guide>
        <p15:guide id="5" pos="637" userDrawn="1">
          <p15:clr>
            <a:srgbClr val="A4A3A4"/>
          </p15:clr>
        </p15:guide>
        <p15:guide id="6" orient="horz" pos="12223" userDrawn="1">
          <p15:clr>
            <a:srgbClr val="A4A3A4"/>
          </p15:clr>
        </p15:guide>
        <p15:guide id="7" orient="horz" pos="3106" userDrawn="1">
          <p15:clr>
            <a:srgbClr val="A4A3A4"/>
          </p15:clr>
        </p15:guide>
        <p15:guide id="8" orient="horz" pos="2970" userDrawn="1">
          <p15:clr>
            <a:srgbClr val="A4A3A4"/>
          </p15:clr>
        </p15:guide>
        <p15:guide id="9" pos="4943" userDrawn="1">
          <p15:clr>
            <a:srgbClr val="A4A3A4"/>
          </p15:clr>
        </p15:guide>
        <p15:guide id="10" pos="4581" userDrawn="1">
          <p15:clr>
            <a:srgbClr val="A4A3A4"/>
          </p15:clr>
        </p15:guide>
        <p15:guide id="11" orient="horz" pos="1231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4660"/>
  </p:normalViewPr>
  <p:slideViewPr>
    <p:cSldViewPr snapToGrid="0" showGuides="1">
      <p:cViewPr>
        <p:scale>
          <a:sx n="66" d="100"/>
          <a:sy n="66" d="100"/>
        </p:scale>
        <p:origin x="2103" y="-2460"/>
      </p:cViewPr>
      <p:guideLst>
        <p:guide pos="4717"/>
        <p:guide pos="4807"/>
        <p:guide pos="8887"/>
        <p:guide pos="637"/>
        <p:guide orient="horz" pos="12223"/>
        <p:guide orient="horz" pos="3106"/>
        <p:guide orient="horz" pos="2970"/>
        <p:guide pos="4943"/>
        <p:guide pos="4581"/>
        <p:guide orient="horz" pos="12314"/>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12765668" cy="2106601"/>
          </a:xfrm>
          <a:prstGeom prst="rect">
            <a:avLst/>
          </a:prstGeom>
        </p:spPr>
        <p:txBody>
          <a:bodyPr vert="horz" lIns="408246" tIns="204123" rIns="408246" bIns="204123" rtlCol="0"/>
          <a:lstStyle>
            <a:lvl1pPr algn="l">
              <a:defRPr sz="5400"/>
            </a:lvl1pPr>
          </a:lstStyle>
          <a:p>
            <a:endParaRPr lang="de-DE"/>
          </a:p>
        </p:txBody>
      </p:sp>
      <p:sp>
        <p:nvSpPr>
          <p:cNvPr id="3" name="Datumsplatzhalter 2"/>
          <p:cNvSpPr>
            <a:spLocks noGrp="1"/>
          </p:cNvSpPr>
          <p:nvPr>
            <p:ph type="dt" sz="quarter" idx="1"/>
          </p:nvPr>
        </p:nvSpPr>
        <p:spPr>
          <a:xfrm>
            <a:off x="16686754" y="0"/>
            <a:ext cx="12765668" cy="2106601"/>
          </a:xfrm>
          <a:prstGeom prst="rect">
            <a:avLst/>
          </a:prstGeom>
        </p:spPr>
        <p:txBody>
          <a:bodyPr vert="horz" lIns="408246" tIns="204123" rIns="408246" bIns="204123" rtlCol="0"/>
          <a:lstStyle>
            <a:lvl1pPr algn="r">
              <a:defRPr sz="5400"/>
            </a:lvl1pPr>
          </a:lstStyle>
          <a:p>
            <a:fld id="{1250AC80-9589-41A1-8ED2-EC2076B0E8E8}" type="datetimeFigureOut">
              <a:rPr lang="de-DE" smtClean="0"/>
              <a:t>27.09.2023</a:t>
            </a:fld>
            <a:endParaRPr lang="de-DE"/>
          </a:p>
        </p:txBody>
      </p:sp>
      <p:sp>
        <p:nvSpPr>
          <p:cNvPr id="4" name="Fußzeilenplatzhalter 3"/>
          <p:cNvSpPr>
            <a:spLocks noGrp="1"/>
          </p:cNvSpPr>
          <p:nvPr>
            <p:ph type="ftr" sz="quarter" idx="2"/>
          </p:nvPr>
        </p:nvSpPr>
        <p:spPr>
          <a:xfrm>
            <a:off x="2" y="39879609"/>
            <a:ext cx="12765668" cy="2106597"/>
          </a:xfrm>
          <a:prstGeom prst="rect">
            <a:avLst/>
          </a:prstGeom>
        </p:spPr>
        <p:txBody>
          <a:bodyPr vert="horz" lIns="408246" tIns="204123" rIns="408246" bIns="204123" rtlCol="0" anchor="b"/>
          <a:lstStyle>
            <a:lvl1pPr algn="l">
              <a:defRPr sz="5400"/>
            </a:lvl1pPr>
          </a:lstStyle>
          <a:p>
            <a:endParaRPr lang="de-DE"/>
          </a:p>
        </p:txBody>
      </p:sp>
      <p:sp>
        <p:nvSpPr>
          <p:cNvPr id="5" name="Foliennummernplatzhalter 4"/>
          <p:cNvSpPr>
            <a:spLocks noGrp="1"/>
          </p:cNvSpPr>
          <p:nvPr>
            <p:ph type="sldNum" sz="quarter" idx="3"/>
          </p:nvPr>
        </p:nvSpPr>
        <p:spPr>
          <a:xfrm>
            <a:off x="16686754" y="39879609"/>
            <a:ext cx="12765668" cy="2106597"/>
          </a:xfrm>
          <a:prstGeom prst="rect">
            <a:avLst/>
          </a:prstGeom>
        </p:spPr>
        <p:txBody>
          <a:bodyPr vert="horz" lIns="408246" tIns="204123" rIns="408246" bIns="204123" rtlCol="0" anchor="b"/>
          <a:lstStyle>
            <a:lvl1pPr algn="r">
              <a:defRPr sz="54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12765668" cy="2106601"/>
          </a:xfrm>
          <a:prstGeom prst="rect">
            <a:avLst/>
          </a:prstGeom>
        </p:spPr>
        <p:txBody>
          <a:bodyPr vert="horz" lIns="408246" tIns="204123" rIns="408246" bIns="204123" rtlCol="0"/>
          <a:lstStyle>
            <a:lvl1pPr algn="l">
              <a:defRPr sz="5400"/>
            </a:lvl1pPr>
          </a:lstStyle>
          <a:p>
            <a:endParaRPr lang="de-DE"/>
          </a:p>
        </p:txBody>
      </p:sp>
      <p:sp>
        <p:nvSpPr>
          <p:cNvPr id="3" name="Datumsplatzhalter 2"/>
          <p:cNvSpPr>
            <a:spLocks noGrp="1"/>
          </p:cNvSpPr>
          <p:nvPr>
            <p:ph type="dt" idx="1"/>
          </p:nvPr>
        </p:nvSpPr>
        <p:spPr>
          <a:xfrm>
            <a:off x="16686754" y="0"/>
            <a:ext cx="12765668" cy="2106601"/>
          </a:xfrm>
          <a:prstGeom prst="rect">
            <a:avLst/>
          </a:prstGeom>
        </p:spPr>
        <p:txBody>
          <a:bodyPr vert="horz" lIns="408246" tIns="204123" rIns="408246" bIns="204123" rtlCol="0"/>
          <a:lstStyle>
            <a:lvl1pPr algn="r">
              <a:defRPr sz="5400"/>
            </a:lvl1pPr>
          </a:lstStyle>
          <a:p>
            <a:fld id="{74492030-5346-4222-B1C0-77ABA51E04BA}" type="datetimeFigureOut">
              <a:rPr lang="de-DE" smtClean="0"/>
              <a:t>27.09.2023</a:t>
            </a:fld>
            <a:endParaRPr lang="de-DE"/>
          </a:p>
        </p:txBody>
      </p:sp>
      <p:sp>
        <p:nvSpPr>
          <p:cNvPr id="4" name="Folienbildplatzhalter 3"/>
          <p:cNvSpPr>
            <a:spLocks noGrp="1" noRot="1" noChangeAspect="1"/>
          </p:cNvSpPr>
          <p:nvPr>
            <p:ph type="sldImg" idx="2"/>
          </p:nvPr>
        </p:nvSpPr>
        <p:spPr>
          <a:xfrm>
            <a:off x="9720263" y="5249863"/>
            <a:ext cx="10018712" cy="14170025"/>
          </a:xfrm>
          <a:prstGeom prst="rect">
            <a:avLst/>
          </a:prstGeom>
          <a:noFill/>
          <a:ln w="12700">
            <a:solidFill>
              <a:prstClr val="black"/>
            </a:solidFill>
          </a:ln>
        </p:spPr>
        <p:txBody>
          <a:bodyPr vert="horz" lIns="408246" tIns="204123" rIns="408246" bIns="204123" rtlCol="0" anchor="ctr"/>
          <a:lstStyle/>
          <a:p>
            <a:endParaRPr lang="de-DE"/>
          </a:p>
        </p:txBody>
      </p:sp>
      <p:sp>
        <p:nvSpPr>
          <p:cNvPr id="5" name="Notizenplatzhalter 4"/>
          <p:cNvSpPr>
            <a:spLocks noGrp="1"/>
          </p:cNvSpPr>
          <p:nvPr>
            <p:ph type="body" sz="quarter" idx="3"/>
          </p:nvPr>
        </p:nvSpPr>
        <p:spPr>
          <a:xfrm>
            <a:off x="2945924" y="20205859"/>
            <a:ext cx="23567390" cy="16532067"/>
          </a:xfrm>
          <a:prstGeom prst="rect">
            <a:avLst/>
          </a:prstGeom>
        </p:spPr>
        <p:txBody>
          <a:bodyPr vert="horz" lIns="408246" tIns="204123" rIns="408246" bIns="204123"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39879609"/>
            <a:ext cx="12765668" cy="2106597"/>
          </a:xfrm>
          <a:prstGeom prst="rect">
            <a:avLst/>
          </a:prstGeom>
        </p:spPr>
        <p:txBody>
          <a:bodyPr vert="horz" lIns="408246" tIns="204123" rIns="408246" bIns="204123" rtlCol="0" anchor="b"/>
          <a:lstStyle>
            <a:lvl1pPr algn="l">
              <a:defRPr sz="5400"/>
            </a:lvl1pPr>
          </a:lstStyle>
          <a:p>
            <a:endParaRPr lang="de-DE"/>
          </a:p>
        </p:txBody>
      </p:sp>
      <p:sp>
        <p:nvSpPr>
          <p:cNvPr id="7" name="Foliennummernplatzhalter 6"/>
          <p:cNvSpPr>
            <a:spLocks noGrp="1"/>
          </p:cNvSpPr>
          <p:nvPr>
            <p:ph type="sldNum" sz="quarter" idx="5"/>
          </p:nvPr>
        </p:nvSpPr>
        <p:spPr>
          <a:xfrm>
            <a:off x="16686754" y="39879609"/>
            <a:ext cx="12765668" cy="2106597"/>
          </a:xfrm>
          <a:prstGeom prst="rect">
            <a:avLst/>
          </a:prstGeom>
        </p:spPr>
        <p:txBody>
          <a:bodyPr vert="horz" lIns="408246" tIns="204123" rIns="408246" bIns="204123" rtlCol="0" anchor="b"/>
          <a:lstStyle>
            <a:lvl1pPr algn="r">
              <a:defRPr sz="54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391095" indent="-391095" algn="l" defTabSz="2085838" rtl="0" eaLnBrk="1" latinLnBrk="0" hangingPunct="1">
      <a:buFont typeface="Arial" panose="020B0604020202020204" pitchFamily="34" charset="0"/>
      <a:buChar char="•"/>
      <a:defRPr sz="2737" kern="1200">
        <a:solidFill>
          <a:schemeClr val="tx1"/>
        </a:solidFill>
        <a:latin typeface="+mn-lt"/>
        <a:ea typeface="+mn-ea"/>
        <a:cs typeface="+mn-cs"/>
      </a:defRPr>
    </a:lvl1pPr>
    <a:lvl2pPr marL="1434014" indent="-391095" algn="l" defTabSz="2085838" rtl="0" eaLnBrk="1" latinLnBrk="0" hangingPunct="1">
      <a:buFont typeface="Arial" panose="020B0604020202020204" pitchFamily="34" charset="0"/>
      <a:buChar char="•"/>
      <a:defRPr sz="2737" kern="1200">
        <a:solidFill>
          <a:schemeClr val="tx1"/>
        </a:solidFill>
        <a:latin typeface="+mn-lt"/>
        <a:ea typeface="+mn-ea"/>
        <a:cs typeface="+mn-cs"/>
      </a:defRPr>
    </a:lvl2pPr>
    <a:lvl3pPr marL="2476932" indent="-391095" algn="l" defTabSz="2085838" rtl="0" eaLnBrk="1" latinLnBrk="0" hangingPunct="1">
      <a:buFont typeface="Arial" panose="020B0604020202020204" pitchFamily="34" charset="0"/>
      <a:buChar char="•"/>
      <a:defRPr sz="2737" kern="1200">
        <a:solidFill>
          <a:schemeClr val="tx1"/>
        </a:solidFill>
        <a:latin typeface="+mn-lt"/>
        <a:ea typeface="+mn-ea"/>
        <a:cs typeface="+mn-cs"/>
      </a:defRPr>
    </a:lvl3pPr>
    <a:lvl4pPr marL="3519851" indent="-391095" algn="l" defTabSz="2085838" rtl="0" eaLnBrk="1" latinLnBrk="0" hangingPunct="1">
      <a:buFont typeface="Arial" panose="020B0604020202020204" pitchFamily="34" charset="0"/>
      <a:buChar char="•"/>
      <a:defRPr sz="2737" kern="1200">
        <a:solidFill>
          <a:schemeClr val="tx1"/>
        </a:solidFill>
        <a:latin typeface="+mn-lt"/>
        <a:ea typeface="+mn-ea"/>
        <a:cs typeface="+mn-cs"/>
      </a:defRPr>
    </a:lvl4pPr>
    <a:lvl5pPr marL="4562770" indent="-391095" algn="l" defTabSz="2085838" rtl="0" eaLnBrk="1" latinLnBrk="0" hangingPunct="1">
      <a:buFont typeface="Arial" panose="020B0604020202020204" pitchFamily="34" charset="0"/>
      <a:buChar char="•"/>
      <a:defRPr sz="2737" kern="1200">
        <a:solidFill>
          <a:schemeClr val="tx1"/>
        </a:solidFill>
        <a:latin typeface="+mn-lt"/>
        <a:ea typeface="+mn-ea"/>
        <a:cs typeface="+mn-cs"/>
      </a:defRPr>
    </a:lvl5pPr>
    <a:lvl6pPr marL="5214595" algn="l" defTabSz="2085838" rtl="0" eaLnBrk="1" latinLnBrk="0" hangingPunct="1">
      <a:defRPr sz="2737" kern="1200">
        <a:solidFill>
          <a:schemeClr val="tx1"/>
        </a:solidFill>
        <a:latin typeface="+mn-lt"/>
        <a:ea typeface="+mn-ea"/>
        <a:cs typeface="+mn-cs"/>
      </a:defRPr>
    </a:lvl6pPr>
    <a:lvl7pPr marL="6257514" algn="l" defTabSz="2085838" rtl="0" eaLnBrk="1" latinLnBrk="0" hangingPunct="1">
      <a:defRPr sz="2737" kern="1200">
        <a:solidFill>
          <a:schemeClr val="tx1"/>
        </a:solidFill>
        <a:latin typeface="+mn-lt"/>
        <a:ea typeface="+mn-ea"/>
        <a:cs typeface="+mn-cs"/>
      </a:defRPr>
    </a:lvl7pPr>
    <a:lvl8pPr marL="7300432" algn="l" defTabSz="2085838" rtl="0" eaLnBrk="1" latinLnBrk="0" hangingPunct="1">
      <a:defRPr sz="2737" kern="1200">
        <a:solidFill>
          <a:schemeClr val="tx1"/>
        </a:solidFill>
        <a:latin typeface="+mn-lt"/>
        <a:ea typeface="+mn-ea"/>
        <a:cs typeface="+mn-cs"/>
      </a:defRPr>
    </a:lvl8pPr>
    <a:lvl9pPr marL="8343351" algn="l" defTabSz="2085838" rtl="0" eaLnBrk="1" latinLnBrk="0" hangingPunct="1">
      <a:defRPr sz="27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1010584" y="1467612"/>
            <a:ext cx="10695641" cy="1781184"/>
          </a:xfrm>
        </p:spPr>
        <p:txBody>
          <a:bodyPr/>
          <a:lstStyle>
            <a:lvl1pPr>
              <a:defRPr>
                <a:solidFill>
                  <a:schemeClr val="accent1"/>
                </a:solidFill>
              </a:defRPr>
            </a:lvl1pPr>
          </a:lstStyle>
          <a:p>
            <a:r>
              <a:rPr lang="en-US" noProof="0"/>
              <a:t>Click to edit Master title style</a:t>
            </a:r>
            <a:endParaRPr lang="en-US" noProof="0" dirty="0"/>
          </a:p>
        </p:txBody>
      </p:sp>
      <p:sp>
        <p:nvSpPr>
          <p:cNvPr id="5" name="Textplatzhalter 4"/>
          <p:cNvSpPr>
            <a:spLocks noGrp="1"/>
          </p:cNvSpPr>
          <p:nvPr>
            <p:ph type="body" sz="quarter" idx="10" hasCustomPrompt="1"/>
          </p:nvPr>
        </p:nvSpPr>
        <p:spPr>
          <a:xfrm>
            <a:off x="1020764" y="951824"/>
            <a:ext cx="10685461" cy="395964"/>
          </a:xfrm>
        </p:spPr>
        <p:txBody>
          <a:bodyPr/>
          <a:lstStyle>
            <a:lvl1pPr marL="0" indent="0">
              <a:lnSpc>
                <a:spcPct val="100000"/>
              </a:lnSpc>
              <a:spcBef>
                <a:spcPts val="0"/>
              </a:spcBef>
              <a:buFont typeface="Arial" panose="020B0604020202020204" pitchFamily="34" charset="0"/>
              <a:buNone/>
              <a:defRPr sz="1800">
                <a:solidFill>
                  <a:schemeClr val="accent1"/>
                </a:solidFill>
              </a:defRPr>
            </a:lvl1pPr>
          </a:lstStyle>
          <a:p>
            <a:pPr lvl="0"/>
            <a:r>
              <a:rPr lang="de-DE" dirty="0" err="1"/>
              <a:t>Subject</a:t>
            </a:r>
            <a:endParaRPr lang="de-DE" dirty="0"/>
          </a:p>
        </p:txBody>
      </p:sp>
    </p:spTree>
    <p:extLst>
      <p:ext uri="{BB962C8B-B14F-4D97-AF65-F5344CB8AC3E}">
        <p14:creationId xmlns:p14="http://schemas.microsoft.com/office/powerpoint/2010/main" val="40230362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1.emf"/><Relationship Id="rId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Rechteck 5"/>
          <p:cNvSpPr/>
          <p:nvPr/>
        </p:nvSpPr>
        <p:spPr>
          <a:xfrm>
            <a:off x="0" y="4714875"/>
            <a:ext cx="7488238" cy="14689138"/>
          </a:xfrm>
          <a:prstGeom prst="rect">
            <a:avLst/>
          </a:prstGeom>
          <a:solidFill>
            <a:schemeClr val="accent6"/>
          </a:solidFill>
        </p:spPr>
        <p:txBody>
          <a:bodyPr lIns="0" tIns="0" rIns="0" bIns="0" rtlCol="0" anchor="t" anchorCtr="0">
            <a:noAutofit/>
          </a:bodyPr>
          <a:lstStyle/>
          <a:p>
            <a:pPr algn="ctr">
              <a:lnSpc>
                <a:spcPct val="110000"/>
              </a:lnSpc>
            </a:pPr>
            <a:endParaRPr lang="de-DE" sz="1800" dirty="0" err="1"/>
          </a:p>
        </p:txBody>
      </p:sp>
      <p:sp>
        <p:nvSpPr>
          <p:cNvPr id="2" name="Title Placeholder 1"/>
          <p:cNvSpPr>
            <a:spLocks noGrp="1"/>
          </p:cNvSpPr>
          <p:nvPr>
            <p:ph type="title"/>
          </p:nvPr>
        </p:nvSpPr>
        <p:spPr>
          <a:xfrm>
            <a:off x="1010584" y="1467612"/>
            <a:ext cx="10695641" cy="1781184"/>
          </a:xfrm>
          <a:prstGeom prst="rect">
            <a:avLst/>
          </a:prstGeom>
        </p:spPr>
        <p:txBody>
          <a:bodyPr vert="horz" lIns="0" tIns="0" rIns="0" bIns="0" rtlCol="0" anchor="b" anchorCtr="0">
            <a:noAutofit/>
          </a:bodyPr>
          <a:lstStyle/>
          <a:p>
            <a:endParaRPr lang="en-US" noProof="0" dirty="0"/>
          </a:p>
        </p:txBody>
      </p:sp>
      <p:pic>
        <p:nvPicPr>
          <p:cNvPr id="12" name="Grafik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68163" y="1003164"/>
            <a:ext cx="2156481" cy="2153987"/>
          </a:xfrm>
          <a:prstGeom prst="rect">
            <a:avLst/>
          </a:prstGeom>
        </p:spPr>
      </p:pic>
      <p:pic>
        <p:nvPicPr>
          <p:cNvPr id="14" name="Grafik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582" y="20518437"/>
            <a:ext cx="4464000" cy="153265"/>
          </a:xfrm>
          <a:prstGeom prst="rect">
            <a:avLst/>
          </a:prstGeom>
        </p:spPr>
      </p:pic>
      <p:sp>
        <p:nvSpPr>
          <p:cNvPr id="7" name="Rechteck 6"/>
          <p:cNvSpPr/>
          <p:nvPr/>
        </p:nvSpPr>
        <p:spPr>
          <a:xfrm>
            <a:off x="7631113" y="4714875"/>
            <a:ext cx="7488238" cy="14689138"/>
          </a:xfrm>
          <a:prstGeom prst="rect">
            <a:avLst/>
          </a:prstGeom>
          <a:solidFill>
            <a:schemeClr val="accent6"/>
          </a:solidFill>
        </p:spPr>
        <p:txBody>
          <a:bodyPr lIns="0" tIns="0" rIns="0" bIns="0" rtlCol="0" anchor="t" anchorCtr="0">
            <a:noAutofit/>
          </a:bodyPr>
          <a:lstStyle/>
          <a:p>
            <a:pPr algn="ctr">
              <a:lnSpc>
                <a:spcPct val="110000"/>
              </a:lnSpc>
            </a:pPr>
            <a:endParaRPr lang="de-DE" sz="1800" dirty="0" err="1"/>
          </a:p>
        </p:txBody>
      </p:sp>
      <p:sp>
        <p:nvSpPr>
          <p:cNvPr id="3" name="Text Placeholder 2"/>
          <p:cNvSpPr>
            <a:spLocks noGrp="1"/>
          </p:cNvSpPr>
          <p:nvPr>
            <p:ph type="body" idx="1"/>
          </p:nvPr>
        </p:nvSpPr>
        <p:spPr>
          <a:xfrm>
            <a:off x="1010583" y="4930774"/>
            <a:ext cx="6261756" cy="14253337"/>
          </a:xfrm>
          <a:prstGeom prst="rect">
            <a:avLst/>
          </a:prstGeom>
        </p:spPr>
        <p:txBody>
          <a:bodyPr vert="horz" lIns="0" tIns="0" rIns="0" bIns="0" rtlCol="0" anchor="t" anchorCtr="0">
            <a:noAutofit/>
          </a:bodyPr>
          <a:lstStyle/>
          <a:p>
            <a:pPr lvl="0"/>
            <a:r>
              <a:rPr lang="en-US" noProof="0" dirty="0"/>
              <a:t>Level 1</a:t>
            </a:r>
          </a:p>
          <a:p>
            <a:pPr lvl="1"/>
            <a:r>
              <a:rPr lang="en-US" noProof="0" dirty="0"/>
              <a:t>Level 2</a:t>
            </a:r>
          </a:p>
          <a:p>
            <a:pPr lvl="2"/>
            <a:r>
              <a:rPr lang="en-US" noProof="0" dirty="0"/>
              <a:t>Level 3</a:t>
            </a:r>
          </a:p>
          <a:p>
            <a:pPr lvl="3"/>
            <a:r>
              <a:rPr lang="en-US" noProof="0" dirty="0"/>
              <a:t>Level 4</a:t>
            </a:r>
          </a:p>
          <a:p>
            <a:pPr lvl="4"/>
            <a:r>
              <a:rPr lang="en-US" noProof="0" dirty="0"/>
              <a:t>Level 5</a:t>
            </a:r>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hf sldNum="0" hdr="0" ftr="0" dt="0"/>
  <p:txStyles>
    <p:titleStyle>
      <a:lvl1pPr algn="l" defTabSz="1133942" rtl="0" eaLnBrk="1" latinLnBrk="0" hangingPunct="1">
        <a:lnSpc>
          <a:spcPct val="100000"/>
        </a:lnSpc>
        <a:spcBef>
          <a:spcPct val="0"/>
        </a:spcBef>
        <a:buNone/>
        <a:defRPr sz="3800" b="1" kern="1200">
          <a:solidFill>
            <a:schemeClr val="accent1"/>
          </a:solidFill>
          <a:latin typeface="+mj-lt"/>
          <a:ea typeface="+mj-ea"/>
          <a:cs typeface="+mj-cs"/>
        </a:defRPr>
      </a:lvl1pPr>
    </p:titleStyle>
    <p:bodyStyle>
      <a:lvl1pPr marL="363538" indent="-363538" algn="l" defTabSz="1133942" rtl="0" eaLnBrk="1" latinLnBrk="0" hangingPunct="1">
        <a:lnSpc>
          <a:spcPct val="110000"/>
        </a:lnSpc>
        <a:spcBef>
          <a:spcPts val="600"/>
        </a:spcBef>
        <a:buClr>
          <a:schemeClr val="bg2"/>
        </a:buClr>
        <a:buFontTx/>
        <a:buBlip>
          <a:blip r:embed="rId5"/>
        </a:buBlip>
        <a:defRPr sz="1600" kern="1200">
          <a:solidFill>
            <a:schemeClr val="tx1"/>
          </a:solidFill>
          <a:latin typeface="+mn-lt"/>
          <a:ea typeface="+mn-ea"/>
          <a:cs typeface="+mn-cs"/>
        </a:defRPr>
      </a:lvl1pPr>
      <a:lvl2pPr marL="711200" indent="-347663" algn="l" defTabSz="1133942" rtl="0" eaLnBrk="1" latinLnBrk="0" hangingPunct="1">
        <a:lnSpc>
          <a:spcPct val="110000"/>
        </a:lnSpc>
        <a:spcBef>
          <a:spcPts val="600"/>
        </a:spcBef>
        <a:buClr>
          <a:schemeClr val="accent2"/>
        </a:buClr>
        <a:buFontTx/>
        <a:buBlip>
          <a:blip r:embed="rId6"/>
        </a:buBlip>
        <a:defRPr sz="1600" kern="1200">
          <a:solidFill>
            <a:schemeClr val="tx1"/>
          </a:solidFill>
          <a:latin typeface="+mn-lt"/>
          <a:ea typeface="+mn-ea"/>
          <a:cs typeface="+mn-cs"/>
        </a:defRPr>
      </a:lvl2pPr>
      <a:lvl3pPr marL="987425" indent="-276225" algn="l" defTabSz="1133942" rtl="0" eaLnBrk="1" latinLnBrk="0" hangingPunct="1">
        <a:lnSpc>
          <a:spcPct val="110000"/>
        </a:lnSpc>
        <a:spcBef>
          <a:spcPts val="600"/>
        </a:spcBef>
        <a:buFont typeface="Arial" panose="020B0604020202020204" pitchFamily="34" charset="0"/>
        <a:buChar char="►"/>
        <a:defRPr sz="1600" kern="1200" baseline="0">
          <a:solidFill>
            <a:schemeClr val="tx1"/>
          </a:solidFill>
          <a:latin typeface="+mn-lt"/>
          <a:ea typeface="+mn-ea"/>
          <a:cs typeface="+mn-cs"/>
        </a:defRPr>
      </a:lvl3pPr>
      <a:lvl4pPr marL="1169988" indent="-182563" algn="l" defTabSz="1133942"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4pPr>
      <a:lvl5pPr marL="1352550" indent="-182563" algn="l" defTabSz="1133942" rtl="0" eaLnBrk="1" latinLnBrk="0" hangingPunct="1">
        <a:lnSpc>
          <a:spcPct val="110000"/>
        </a:lnSpc>
        <a:spcBef>
          <a:spcPts val="600"/>
        </a:spcBef>
        <a:buFont typeface="Arial" panose="020B0604020202020204" pitchFamily="34" charset="0"/>
        <a:buChar char="•"/>
        <a:defRPr sz="1600" kern="1200">
          <a:solidFill>
            <a:schemeClr val="tx1"/>
          </a:solidFill>
          <a:latin typeface="+mn-lt"/>
          <a:ea typeface="+mn-ea"/>
          <a:cs typeface="+mn-cs"/>
        </a:defRPr>
      </a:lvl5pPr>
      <a:lvl6pPr marL="3118341" indent="-283486" algn="l" defTabSz="1133942"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6pPr>
      <a:lvl7pPr marL="3685313" indent="-283486" algn="l" defTabSz="1133942"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7pPr>
      <a:lvl8pPr marL="4252283" indent="-283486" algn="l" defTabSz="1133942"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8pPr>
      <a:lvl9pPr marL="4819253" indent="-283486" algn="l" defTabSz="1133942"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9pPr>
    </p:bodyStyle>
    <p:otherStyle>
      <a:defPPr>
        <a:defRPr lang="en-US"/>
      </a:defPPr>
      <a:lvl1pPr marL="0" algn="l" defTabSz="1133942" rtl="0" eaLnBrk="1" latinLnBrk="0" hangingPunct="1">
        <a:defRPr sz="2232" kern="1200">
          <a:solidFill>
            <a:schemeClr val="tx1"/>
          </a:solidFill>
          <a:latin typeface="+mn-lt"/>
          <a:ea typeface="+mn-ea"/>
          <a:cs typeface="+mn-cs"/>
        </a:defRPr>
      </a:lvl1pPr>
      <a:lvl2pPr marL="566972" algn="l" defTabSz="1133942" rtl="0" eaLnBrk="1" latinLnBrk="0" hangingPunct="1">
        <a:defRPr sz="2232" kern="1200">
          <a:solidFill>
            <a:schemeClr val="tx1"/>
          </a:solidFill>
          <a:latin typeface="+mn-lt"/>
          <a:ea typeface="+mn-ea"/>
          <a:cs typeface="+mn-cs"/>
        </a:defRPr>
      </a:lvl2pPr>
      <a:lvl3pPr marL="1133942" algn="l" defTabSz="1133942" rtl="0" eaLnBrk="1" latinLnBrk="0" hangingPunct="1">
        <a:defRPr sz="2232" kern="1200">
          <a:solidFill>
            <a:schemeClr val="tx1"/>
          </a:solidFill>
          <a:latin typeface="+mn-lt"/>
          <a:ea typeface="+mn-ea"/>
          <a:cs typeface="+mn-cs"/>
        </a:defRPr>
      </a:lvl3pPr>
      <a:lvl4pPr marL="1700914" algn="l" defTabSz="1133942" rtl="0" eaLnBrk="1" latinLnBrk="0" hangingPunct="1">
        <a:defRPr sz="2232" kern="1200">
          <a:solidFill>
            <a:schemeClr val="tx1"/>
          </a:solidFill>
          <a:latin typeface="+mn-lt"/>
          <a:ea typeface="+mn-ea"/>
          <a:cs typeface="+mn-cs"/>
        </a:defRPr>
      </a:lvl4pPr>
      <a:lvl5pPr marL="2267884" algn="l" defTabSz="1133942" rtl="0" eaLnBrk="1" latinLnBrk="0" hangingPunct="1">
        <a:defRPr sz="2232" kern="1200">
          <a:solidFill>
            <a:schemeClr val="tx1"/>
          </a:solidFill>
          <a:latin typeface="+mn-lt"/>
          <a:ea typeface="+mn-ea"/>
          <a:cs typeface="+mn-cs"/>
        </a:defRPr>
      </a:lvl5pPr>
      <a:lvl6pPr marL="2834855" algn="l" defTabSz="1133942" rtl="0" eaLnBrk="1" latinLnBrk="0" hangingPunct="1">
        <a:defRPr sz="2232" kern="1200">
          <a:solidFill>
            <a:schemeClr val="tx1"/>
          </a:solidFill>
          <a:latin typeface="+mn-lt"/>
          <a:ea typeface="+mn-ea"/>
          <a:cs typeface="+mn-cs"/>
        </a:defRPr>
      </a:lvl6pPr>
      <a:lvl7pPr marL="3401825" algn="l" defTabSz="1133942" rtl="0" eaLnBrk="1" latinLnBrk="0" hangingPunct="1">
        <a:defRPr sz="2232" kern="1200">
          <a:solidFill>
            <a:schemeClr val="tx1"/>
          </a:solidFill>
          <a:latin typeface="+mn-lt"/>
          <a:ea typeface="+mn-ea"/>
          <a:cs typeface="+mn-cs"/>
        </a:defRPr>
      </a:lvl7pPr>
      <a:lvl8pPr marL="3968797" algn="l" defTabSz="1133942" rtl="0" eaLnBrk="1" latinLnBrk="0" hangingPunct="1">
        <a:defRPr sz="2232" kern="1200">
          <a:solidFill>
            <a:schemeClr val="tx1"/>
          </a:solidFill>
          <a:latin typeface="+mn-lt"/>
          <a:ea typeface="+mn-ea"/>
          <a:cs typeface="+mn-cs"/>
        </a:defRPr>
      </a:lvl8pPr>
      <a:lvl9pPr marL="4535769" algn="l" defTabSz="1133942" rtl="0" eaLnBrk="1" latinLnBrk="0" hangingPunct="1">
        <a:defRPr sz="2232"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4717" userDrawn="1">
          <p15:clr>
            <a:srgbClr val="F26B43"/>
          </p15:clr>
        </p15:guide>
        <p15:guide id="3" pos="4807" userDrawn="1">
          <p15:clr>
            <a:srgbClr val="F26B43"/>
          </p15:clr>
        </p15:guide>
        <p15:guide id="4" pos="634" userDrawn="1">
          <p15:clr>
            <a:srgbClr val="F26B43"/>
          </p15:clr>
        </p15:guide>
        <p15:guide id="5" pos="8890" userDrawn="1">
          <p15:clr>
            <a:srgbClr val="F26B43"/>
          </p15:clr>
        </p15:guide>
        <p15:guide id="6" orient="horz" pos="12223" userDrawn="1">
          <p15:clr>
            <a:srgbClr val="F26B43"/>
          </p15:clr>
        </p15:guide>
        <p15:guide id="8" orient="horz" pos="2970" userDrawn="1">
          <p15:clr>
            <a:srgbClr val="F26B43"/>
          </p15:clr>
        </p15:guide>
        <p15:guide id="9" pos="4943" userDrawn="1">
          <p15:clr>
            <a:srgbClr val="F26B43"/>
          </p15:clr>
        </p15:guide>
        <p15:guide id="10" pos="4581" userDrawn="1">
          <p15:clr>
            <a:srgbClr val="F26B43"/>
          </p15:clr>
        </p15:guide>
        <p15:guide id="11" orient="horz" pos="12314" userDrawn="1">
          <p15:clr>
            <a:srgbClr val="F26B43"/>
          </p15:clr>
        </p15:guide>
        <p15:guide id="12" orient="horz" pos="3106"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26" Type="http://schemas.openxmlformats.org/officeDocument/2006/relationships/image" Target="../media/image17.png"/><Relationship Id="rId3" Type="http://schemas.openxmlformats.org/officeDocument/2006/relationships/image" Target="../media/image4.emf"/><Relationship Id="rId7" Type="http://schemas.openxmlformats.org/officeDocument/2006/relationships/image" Target="../media/image8.png"/><Relationship Id="rId12" Type="http://schemas.openxmlformats.org/officeDocument/2006/relationships/image" Target="../media/image13.png"/><Relationship Id="rId25" Type="http://schemas.openxmlformats.org/officeDocument/2006/relationships/image" Target="../media/image26.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png"/><Relationship Id="rId24" Type="http://schemas.openxmlformats.org/officeDocument/2006/relationships/image" Target="../media/image25.png"/><Relationship Id="rId5" Type="http://schemas.openxmlformats.org/officeDocument/2006/relationships/image" Target="../media/image6.png"/><Relationship Id="rId15" Type="http://schemas.openxmlformats.org/officeDocument/2006/relationships/image" Target="../media/image16.png"/><Relationship Id="rId23" Type="http://schemas.openxmlformats.org/officeDocument/2006/relationships/image" Target="../media/image24.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 Id="rId22" Type="http://schemas.openxmlformats.org/officeDocument/2006/relationships/image" Target="../media/image23.png"/><Relationship Id="rId27"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Overview of FEA/CFD simulations at </a:t>
            </a:r>
            <a:r>
              <a:rPr lang="en-US" dirty="0" err="1"/>
              <a:t>EuXFEL</a:t>
            </a:r>
            <a:r>
              <a:rPr lang="en-US" dirty="0"/>
              <a:t> </a:t>
            </a:r>
          </a:p>
        </p:txBody>
      </p:sp>
      <p:cxnSp>
        <p:nvCxnSpPr>
          <p:cNvPr id="26" name="Gerader Verbinder 25"/>
          <p:cNvCxnSpPr/>
          <p:nvPr/>
        </p:nvCxnSpPr>
        <p:spPr>
          <a:xfrm>
            <a:off x="1001519" y="7044465"/>
            <a:ext cx="62611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feld 30"/>
          <p:cNvSpPr txBox="1"/>
          <p:nvPr/>
        </p:nvSpPr>
        <p:spPr>
          <a:xfrm>
            <a:off x="1010584" y="7158674"/>
            <a:ext cx="6265863" cy="1629357"/>
          </a:xfrm>
          <a:prstGeom prst="rect">
            <a:avLst/>
          </a:prstGeom>
          <a:noFill/>
        </p:spPr>
        <p:txBody>
          <a:bodyPr wrap="square" lIns="0" tIns="0" rIns="0" bIns="0" rtlCol="0">
            <a:spAutoFit/>
          </a:bodyPr>
          <a:lstStyle/>
          <a:p>
            <a:pPr>
              <a:lnSpc>
                <a:spcPct val="110000"/>
              </a:lnSpc>
            </a:pPr>
            <a:r>
              <a:rPr lang="en-US" sz="2000" b="1" dirty="0"/>
              <a:t>Application of </a:t>
            </a:r>
            <a:r>
              <a:rPr lang="en-US" sz="2000" b="1" dirty="0">
                <a:solidFill>
                  <a:srgbClr val="00B0F0"/>
                </a:solidFill>
              </a:rPr>
              <a:t>F</a:t>
            </a:r>
            <a:r>
              <a:rPr lang="en-US" sz="2000" b="1" dirty="0"/>
              <a:t>inite </a:t>
            </a:r>
            <a:r>
              <a:rPr lang="en-US" sz="2000" b="1" dirty="0">
                <a:solidFill>
                  <a:srgbClr val="00B0F0"/>
                </a:solidFill>
              </a:rPr>
              <a:t>E</a:t>
            </a:r>
            <a:r>
              <a:rPr lang="en-US" sz="2000" b="1" dirty="0"/>
              <a:t>lement </a:t>
            </a:r>
            <a:r>
              <a:rPr lang="en-US" sz="2000" b="1" dirty="0">
                <a:solidFill>
                  <a:srgbClr val="00B0F0"/>
                </a:solidFill>
              </a:rPr>
              <a:t>A</a:t>
            </a:r>
            <a:r>
              <a:rPr lang="en-US" sz="2000" b="1" dirty="0"/>
              <a:t>nalysis</a:t>
            </a:r>
          </a:p>
          <a:p>
            <a:pPr marL="266700" indent="-266700">
              <a:lnSpc>
                <a:spcPct val="110000"/>
              </a:lnSpc>
              <a:buBlip>
                <a:blip r:embed="rId2">
                  <a:extLst/>
                </a:blip>
              </a:buBlip>
            </a:pPr>
            <a:endParaRPr lang="en-US" sz="1200" dirty="0"/>
          </a:p>
          <a:p>
            <a:pPr marL="266700" indent="-266700">
              <a:lnSpc>
                <a:spcPct val="120000"/>
              </a:lnSpc>
              <a:buBlip>
                <a:blip r:embed="rId2">
                  <a:extLst/>
                </a:blip>
              </a:buBlip>
            </a:pPr>
            <a:r>
              <a:rPr lang="en-US" sz="1200" dirty="0"/>
              <a:t>Coupled-field analysis can integrate different physics solvers in a single simulation process, which can capture more complex interactions of multi-physics fields [2], e.g. thermal-structural, magneto-structural and thermo-electric analysis, etc.. Furthermore, system coupling extends capabilities for coupling of dissimilar mesh, multiple time scales, HPC and digital twins capabilities.</a:t>
            </a:r>
          </a:p>
        </p:txBody>
      </p:sp>
      <p:sp>
        <p:nvSpPr>
          <p:cNvPr id="22" name="Rechteck 21"/>
          <p:cNvSpPr/>
          <p:nvPr/>
        </p:nvSpPr>
        <p:spPr>
          <a:xfrm>
            <a:off x="1020762" y="3880090"/>
            <a:ext cx="12903105" cy="792205"/>
          </a:xfrm>
          <a:prstGeom prst="rect">
            <a:avLst/>
          </a:prstGeom>
          <a:noFill/>
        </p:spPr>
        <p:txBody>
          <a:bodyPr wrap="square" lIns="0" tIns="0" rIns="0" bIns="0" rtlCol="0" anchor="b" anchorCtr="0">
            <a:spAutoFit/>
          </a:bodyPr>
          <a:lstStyle/>
          <a:p>
            <a:pPr>
              <a:lnSpc>
                <a:spcPct val="120000"/>
              </a:lnSpc>
            </a:pPr>
            <a:r>
              <a:rPr lang="en-US" sz="1200" dirty="0"/>
              <a:t>F. Yang, D. La Civita, M. Planas,</a:t>
            </a:r>
            <a:r>
              <a:rPr lang="en-GB" sz="1200" dirty="0"/>
              <a:t> M. W</a:t>
            </a:r>
            <a:r>
              <a:rPr lang="de-DE" sz="1200" dirty="0" err="1"/>
              <a:t>ünschel</a:t>
            </a:r>
            <a:r>
              <a:rPr lang="de-DE" sz="1200" dirty="0"/>
              <a:t>, </a:t>
            </a:r>
            <a:r>
              <a:rPr lang="en-GB" sz="1200" dirty="0"/>
              <a:t>S.</a:t>
            </a:r>
            <a:r>
              <a:rPr lang="de-DE" sz="1200" dirty="0"/>
              <a:t> </a:t>
            </a:r>
            <a:r>
              <a:rPr lang="en-GB" sz="1200" dirty="0"/>
              <a:t>Casalbuoni, S.</a:t>
            </a:r>
            <a:r>
              <a:rPr lang="de-DE" sz="1200" dirty="0"/>
              <a:t> </a:t>
            </a:r>
            <a:r>
              <a:rPr lang="en-GB" sz="1200" dirty="0"/>
              <a:t>Karabekyan,</a:t>
            </a:r>
            <a:r>
              <a:rPr lang="en-US" sz="1200" dirty="0"/>
              <a:t> T. Mazza, S. G</a:t>
            </a:r>
            <a:r>
              <a:rPr lang="de-DE" sz="1200" dirty="0"/>
              <a:t>öde, D. Dias Loureiro, M. Rehwald*, L. Samoylova, M. Vannoni , H. Sinn</a:t>
            </a:r>
            <a:endParaRPr lang="en-US" sz="1200" baseline="30000" dirty="0"/>
          </a:p>
          <a:p>
            <a:pPr>
              <a:lnSpc>
                <a:spcPct val="120000"/>
              </a:lnSpc>
            </a:pPr>
            <a:endParaRPr lang="en-US" sz="1200" baseline="30000" dirty="0"/>
          </a:p>
          <a:p>
            <a:pPr>
              <a:lnSpc>
                <a:spcPct val="120000"/>
              </a:lnSpc>
            </a:pPr>
            <a:r>
              <a:rPr lang="en-US" sz="1200" dirty="0"/>
              <a:t>European XFEL</a:t>
            </a:r>
          </a:p>
          <a:p>
            <a:pPr>
              <a:lnSpc>
                <a:spcPct val="120000"/>
              </a:lnSpc>
            </a:pPr>
            <a:r>
              <a:rPr lang="en-US" sz="1200" baseline="30000" dirty="0"/>
              <a:t>* </a:t>
            </a:r>
            <a:r>
              <a:rPr lang="en-US" sz="1200" dirty="0"/>
              <a:t>HZDR – </a:t>
            </a:r>
            <a:r>
              <a:rPr lang="en-US" sz="1200" dirty="0" err="1"/>
              <a:t>Helmholz</a:t>
            </a:r>
            <a:r>
              <a:rPr lang="en-US" sz="1200" dirty="0"/>
              <a:t> </a:t>
            </a:r>
            <a:r>
              <a:rPr lang="en-US" sz="1200" dirty="0" err="1"/>
              <a:t>Zentrum</a:t>
            </a:r>
            <a:r>
              <a:rPr lang="en-US" sz="1200" dirty="0"/>
              <a:t> Dresden-</a:t>
            </a:r>
            <a:r>
              <a:rPr lang="en-US" sz="1200" dirty="0" err="1"/>
              <a:t>Rossendorf</a:t>
            </a:r>
            <a:endParaRPr lang="en-US" sz="1200" dirty="0"/>
          </a:p>
        </p:txBody>
      </p:sp>
      <p:sp>
        <p:nvSpPr>
          <p:cNvPr id="23" name="Rechteck 22"/>
          <p:cNvSpPr/>
          <p:nvPr/>
        </p:nvSpPr>
        <p:spPr>
          <a:xfrm>
            <a:off x="0" y="19548475"/>
            <a:ext cx="15119350" cy="530225"/>
          </a:xfrm>
          <a:prstGeom prst="rect">
            <a:avLst/>
          </a:prstGeom>
          <a:solidFill>
            <a:schemeClr val="accent1"/>
          </a:solidFill>
        </p:spPr>
        <p:txBody>
          <a:bodyPr rot="0" spcFirstLastPara="0" vertOverflow="overflow" horzOverflow="overflow" vert="horz" wrap="square" lIns="1008000" tIns="0" rIns="0" bIns="0" numCol="1" spcCol="0" rtlCol="0" fromWordArt="0" anchor="ctr" anchorCtr="0" forceAA="0" compatLnSpc="1">
            <a:prstTxWarp prst="textNoShape">
              <a:avLst/>
            </a:prstTxWarp>
            <a:noAutofit/>
          </a:bodyPr>
          <a:lstStyle/>
          <a:p>
            <a:r>
              <a:rPr lang="en-US" sz="1200" dirty="0">
                <a:solidFill>
                  <a:schemeClr val="bg1"/>
                </a:solidFill>
              </a:rPr>
              <a:t>European XFEL GmbH, </a:t>
            </a:r>
            <a:r>
              <a:rPr lang="en-US" sz="1200" dirty="0" err="1">
                <a:solidFill>
                  <a:schemeClr val="bg1"/>
                </a:solidFill>
              </a:rPr>
              <a:t>Holzkoppel</a:t>
            </a:r>
            <a:r>
              <a:rPr lang="en-US" sz="1200" dirty="0">
                <a:solidFill>
                  <a:schemeClr val="bg1"/>
                </a:solidFill>
              </a:rPr>
              <a:t> 4, 22869 </a:t>
            </a:r>
            <a:r>
              <a:rPr lang="en-US" sz="1200" dirty="0" err="1">
                <a:solidFill>
                  <a:schemeClr val="bg1"/>
                </a:solidFill>
              </a:rPr>
              <a:t>Schenefeld</a:t>
            </a:r>
            <a:r>
              <a:rPr lang="en-US" sz="1200" dirty="0">
                <a:solidFill>
                  <a:schemeClr val="bg1"/>
                </a:solidFill>
              </a:rPr>
              <a:t>, Germany, fan.yang@xfel.eu</a:t>
            </a:r>
          </a:p>
          <a:p>
            <a:r>
              <a:rPr lang="en-US" sz="1200" b="1" dirty="0">
                <a:solidFill>
                  <a:schemeClr val="bg1"/>
                </a:solidFill>
              </a:rPr>
              <a:t>www.xfel.eu</a:t>
            </a:r>
          </a:p>
        </p:txBody>
      </p:sp>
      <p:sp>
        <p:nvSpPr>
          <p:cNvPr id="24" name="Rechteck 23"/>
          <p:cNvSpPr/>
          <p:nvPr/>
        </p:nvSpPr>
        <p:spPr>
          <a:xfrm>
            <a:off x="1016544" y="4889815"/>
            <a:ext cx="6164298" cy="2072555"/>
          </a:xfrm>
          <a:prstGeom prst="rect">
            <a:avLst/>
          </a:prstGeom>
          <a:noFill/>
        </p:spPr>
        <p:txBody>
          <a:bodyPr wrap="square" lIns="0" tIns="0" rIns="0" bIns="0" rtlCol="0" anchor="t" anchorCtr="0">
            <a:spAutoFit/>
          </a:bodyPr>
          <a:lstStyle/>
          <a:p>
            <a:pPr>
              <a:lnSpc>
                <a:spcPct val="110000"/>
              </a:lnSpc>
            </a:pPr>
            <a:r>
              <a:rPr lang="en-US" sz="2000" b="1" dirty="0"/>
              <a:t>Abstract / Introduction</a:t>
            </a:r>
          </a:p>
          <a:p>
            <a:pPr>
              <a:lnSpc>
                <a:spcPct val="110000"/>
              </a:lnSpc>
            </a:pPr>
            <a:endParaRPr lang="en-US" sz="1200" dirty="0"/>
          </a:p>
          <a:p>
            <a:pPr>
              <a:lnSpc>
                <a:spcPct val="120000"/>
              </a:lnSpc>
            </a:pPr>
            <a:r>
              <a:rPr lang="en-US" sz="1200" dirty="0"/>
              <a:t>Numerical simulation has been applied in a wide range of engineering analysis and scientific modeling at European XFEL, e.g. thermo-mechanical simulation for the optic mirrors, damage threshold verification of radiation safety components and CFD analysis of liquid sample delivery system [1]. In this contribution, a selection of multi-scale and multi-physics models using numerical simulation tools (ANSYS and COMSOL) is presented, including applications in solid structural mechanics analysis, thermal analysis with phase transition and computational fluid dynamics simulation.</a:t>
            </a:r>
            <a:endParaRPr lang="en-GB" sz="1200" dirty="0"/>
          </a:p>
        </p:txBody>
      </p:sp>
      <p:sp>
        <p:nvSpPr>
          <p:cNvPr id="41" name="Textfeld 40"/>
          <p:cNvSpPr txBox="1"/>
          <p:nvPr/>
        </p:nvSpPr>
        <p:spPr>
          <a:xfrm>
            <a:off x="1282530" y="12986776"/>
            <a:ext cx="5750779" cy="1087670"/>
          </a:xfrm>
          <a:prstGeom prst="rect">
            <a:avLst/>
          </a:prstGeom>
          <a:noFill/>
        </p:spPr>
        <p:txBody>
          <a:bodyPr wrap="square" lIns="0" tIns="0" rIns="0" bIns="0" rtlCol="0">
            <a:spAutoFit/>
          </a:bodyPr>
          <a:lstStyle/>
          <a:p>
            <a:pPr lvl="0" defTabSz="1133942">
              <a:lnSpc>
                <a:spcPct val="120000"/>
              </a:lnSpc>
              <a:buClr>
                <a:srgbClr val="F39200"/>
              </a:buClr>
            </a:pPr>
            <a:r>
              <a:rPr lang="en-US" sz="1200" i="1" dirty="0">
                <a:solidFill>
                  <a:srgbClr val="0D1546"/>
                </a:solidFill>
              </a:rPr>
              <a:t>(a) thermo-mechanical </a:t>
            </a:r>
            <a:r>
              <a:rPr lang="en-US" sz="1200" i="1" dirty="0" err="1">
                <a:solidFill>
                  <a:srgbClr val="0D1546"/>
                </a:solidFill>
              </a:rPr>
              <a:t>simulaton</a:t>
            </a:r>
            <a:r>
              <a:rPr lang="en-US" sz="1200" i="1" dirty="0">
                <a:solidFill>
                  <a:srgbClr val="0D1546"/>
                </a:solidFill>
              </a:rPr>
              <a:t> of SQS K-B mirror with 4 </a:t>
            </a:r>
            <a:r>
              <a:rPr lang="el-GR" sz="1200" i="1" dirty="0">
                <a:solidFill>
                  <a:srgbClr val="0D1546"/>
                </a:solidFill>
              </a:rPr>
              <a:t>σ</a:t>
            </a:r>
            <a:r>
              <a:rPr lang="en-US" sz="1200" i="1" dirty="0">
                <a:solidFill>
                  <a:srgbClr val="0D1546"/>
                </a:solidFill>
              </a:rPr>
              <a:t> beam footprint </a:t>
            </a:r>
          </a:p>
          <a:p>
            <a:pPr lvl="0" defTabSz="1133942">
              <a:lnSpc>
                <a:spcPct val="120000"/>
              </a:lnSpc>
              <a:buClr>
                <a:srgbClr val="F39200"/>
              </a:buClr>
            </a:pPr>
            <a:r>
              <a:rPr lang="en-US" sz="1200" i="1" dirty="0">
                <a:solidFill>
                  <a:srgbClr val="0D1546"/>
                </a:solidFill>
              </a:rPr>
              <a:t>(b) </a:t>
            </a:r>
            <a:r>
              <a:rPr lang="en-US" altLang="zh-CN" sz="1200" i="1" dirty="0"/>
              <a:t>photon energy – beam size – von Mises stress plot of CVD diamond </a:t>
            </a:r>
            <a:r>
              <a:rPr lang="en-US" altLang="zh-CN" sz="1200" i="1" dirty="0" err="1"/>
              <a:t>beamstopper</a:t>
            </a:r>
            <a:endParaRPr lang="en-US" altLang="zh-CN" sz="1200" i="1" dirty="0"/>
          </a:p>
          <a:p>
            <a:pPr lvl="0" defTabSz="1133942">
              <a:lnSpc>
                <a:spcPct val="120000"/>
              </a:lnSpc>
              <a:buClr>
                <a:srgbClr val="F39200"/>
              </a:buClr>
            </a:pPr>
            <a:r>
              <a:rPr lang="en-US" sz="1200" i="1" dirty="0">
                <a:solidFill>
                  <a:srgbClr val="0D1546"/>
                </a:solidFill>
              </a:rPr>
              <a:t>(c) buckling analysis of Apple-X undulator chamber [3] </a:t>
            </a:r>
          </a:p>
          <a:p>
            <a:pPr lvl="0" defTabSz="1133942">
              <a:lnSpc>
                <a:spcPct val="120000"/>
              </a:lnSpc>
              <a:buClr>
                <a:srgbClr val="F39200"/>
              </a:buClr>
            </a:pPr>
            <a:r>
              <a:rPr lang="en-US" sz="1200" i="1" dirty="0">
                <a:solidFill>
                  <a:srgbClr val="0D1546"/>
                </a:solidFill>
              </a:rPr>
              <a:t>(d</a:t>
            </a:r>
            <a:r>
              <a:rPr lang="en-US" sz="1200" i="1" baseline="-25000" dirty="0">
                <a:solidFill>
                  <a:srgbClr val="0D1546"/>
                </a:solidFill>
              </a:rPr>
              <a:t>1</a:t>
            </a:r>
            <a:r>
              <a:rPr lang="en-US" sz="1200" i="1" dirty="0">
                <a:solidFill>
                  <a:srgbClr val="0D1546"/>
                </a:solidFill>
              </a:rPr>
              <a:t>) gaussian beam profile on the surface of B4C shutter component </a:t>
            </a:r>
          </a:p>
          <a:p>
            <a:pPr lvl="0" defTabSz="1133942">
              <a:lnSpc>
                <a:spcPct val="120000"/>
              </a:lnSpc>
              <a:buClr>
                <a:srgbClr val="F39200"/>
              </a:buClr>
            </a:pPr>
            <a:r>
              <a:rPr lang="en-US" sz="1200" i="1" dirty="0">
                <a:solidFill>
                  <a:srgbClr val="0D1546"/>
                </a:solidFill>
              </a:rPr>
              <a:t>(d</a:t>
            </a:r>
            <a:r>
              <a:rPr lang="en-US" sz="1200" i="1" baseline="-25000" dirty="0">
                <a:solidFill>
                  <a:srgbClr val="0D1546"/>
                </a:solidFill>
              </a:rPr>
              <a:t>2</a:t>
            </a:r>
            <a:r>
              <a:rPr lang="en-US" sz="1200" i="1" dirty="0">
                <a:solidFill>
                  <a:srgbClr val="0D1546"/>
                </a:solidFill>
              </a:rPr>
              <a:t>) exponential beam profile in the absorption depth with incidence angle</a:t>
            </a:r>
          </a:p>
        </p:txBody>
      </p:sp>
      <p:sp>
        <p:nvSpPr>
          <p:cNvPr id="42" name="Textfeld 41"/>
          <p:cNvSpPr txBox="1"/>
          <p:nvPr/>
        </p:nvSpPr>
        <p:spPr>
          <a:xfrm>
            <a:off x="1013618" y="14369027"/>
            <a:ext cx="6261099" cy="1186159"/>
          </a:xfrm>
          <a:prstGeom prst="rect">
            <a:avLst/>
          </a:prstGeom>
          <a:noFill/>
        </p:spPr>
        <p:txBody>
          <a:bodyPr wrap="square" lIns="0" tIns="0" rIns="0" bIns="0" rtlCol="0">
            <a:spAutoFit/>
          </a:bodyPr>
          <a:lstStyle/>
          <a:p>
            <a:pPr>
              <a:lnSpc>
                <a:spcPct val="110000"/>
              </a:lnSpc>
            </a:pPr>
            <a:r>
              <a:rPr lang="en-US" sz="2000" b="1" dirty="0">
                <a:solidFill>
                  <a:srgbClr val="00B0F0"/>
                </a:solidFill>
              </a:rPr>
              <a:t>C</a:t>
            </a:r>
            <a:r>
              <a:rPr lang="en-US" sz="2000" b="1" dirty="0"/>
              <a:t>omputational </a:t>
            </a:r>
            <a:r>
              <a:rPr lang="en-US" sz="2000" b="1" dirty="0">
                <a:solidFill>
                  <a:srgbClr val="00B0F0"/>
                </a:solidFill>
              </a:rPr>
              <a:t>F</a:t>
            </a:r>
            <a:r>
              <a:rPr lang="en-US" sz="2000" b="1" dirty="0"/>
              <a:t>luid </a:t>
            </a:r>
            <a:r>
              <a:rPr lang="en-US" sz="2000" b="1" dirty="0">
                <a:solidFill>
                  <a:srgbClr val="00B0F0"/>
                </a:solidFill>
              </a:rPr>
              <a:t>D</a:t>
            </a:r>
            <a:r>
              <a:rPr lang="en-US" sz="2000" b="1" dirty="0"/>
              <a:t>ynamics Analysis</a:t>
            </a:r>
          </a:p>
          <a:p>
            <a:pPr marL="266700" indent="-266700">
              <a:lnSpc>
                <a:spcPct val="110000"/>
              </a:lnSpc>
              <a:buBlip>
                <a:blip r:embed="rId2"/>
              </a:buBlip>
            </a:pPr>
            <a:endParaRPr lang="en-US" sz="1200" dirty="0"/>
          </a:p>
          <a:p>
            <a:pPr marL="266700" lvl="0" indent="-266700" defTabSz="1133942">
              <a:lnSpc>
                <a:spcPct val="120000"/>
              </a:lnSpc>
              <a:buClr>
                <a:srgbClr val="F39200"/>
              </a:buClr>
              <a:buBlip>
                <a:blip r:embed="rId2"/>
              </a:buBlip>
            </a:pPr>
            <a:r>
              <a:rPr lang="en-US" sz="1200" dirty="0">
                <a:solidFill>
                  <a:srgbClr val="0D1546"/>
                </a:solidFill>
              </a:rPr>
              <a:t>CFD simulation has been used in flow behavior characterization of liquid jet system, bleaching effect estimation of gas attenuator, or cooling system design of detector frontend module.</a:t>
            </a:r>
          </a:p>
        </p:txBody>
      </p:sp>
      <p:cxnSp>
        <p:nvCxnSpPr>
          <p:cNvPr id="48" name="Gerader Verbinder 47"/>
          <p:cNvCxnSpPr>
            <a:cxnSpLocks/>
          </p:cNvCxnSpPr>
          <p:nvPr/>
        </p:nvCxnSpPr>
        <p:spPr>
          <a:xfrm>
            <a:off x="7835106" y="16474127"/>
            <a:ext cx="627062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r Verbinder 50"/>
          <p:cNvCxnSpPr>
            <a:cxnSpLocks/>
          </p:cNvCxnSpPr>
          <p:nvPr/>
        </p:nvCxnSpPr>
        <p:spPr>
          <a:xfrm>
            <a:off x="7835106" y="12216017"/>
            <a:ext cx="627062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feld 51"/>
          <p:cNvSpPr txBox="1"/>
          <p:nvPr/>
        </p:nvSpPr>
        <p:spPr>
          <a:xfrm>
            <a:off x="7856465" y="16580467"/>
            <a:ext cx="6265863" cy="312330"/>
          </a:xfrm>
          <a:prstGeom prst="rect">
            <a:avLst/>
          </a:prstGeom>
          <a:noFill/>
        </p:spPr>
        <p:txBody>
          <a:bodyPr wrap="square" lIns="0" tIns="0" rIns="0" bIns="0" rtlCol="0">
            <a:spAutoFit/>
          </a:bodyPr>
          <a:lstStyle/>
          <a:p>
            <a:pPr>
              <a:lnSpc>
                <a:spcPct val="110000"/>
              </a:lnSpc>
            </a:pPr>
            <a:r>
              <a:rPr lang="en-US" sz="2000" b="1" dirty="0"/>
              <a:t>References</a:t>
            </a:r>
            <a:r>
              <a:rPr lang="en-US" sz="1200" dirty="0"/>
              <a:t> </a:t>
            </a:r>
            <a:endParaRPr lang="en-US" sz="1200" dirty="0">
              <a:solidFill>
                <a:srgbClr val="0D1546"/>
              </a:solidFill>
            </a:endParaRPr>
          </a:p>
        </p:txBody>
      </p:sp>
      <p:cxnSp>
        <p:nvCxnSpPr>
          <p:cNvPr id="53" name="Gerader Verbinder 52"/>
          <p:cNvCxnSpPr/>
          <p:nvPr/>
        </p:nvCxnSpPr>
        <p:spPr>
          <a:xfrm>
            <a:off x="7837486" y="18409193"/>
            <a:ext cx="627062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feld 53"/>
          <p:cNvSpPr txBox="1"/>
          <p:nvPr/>
        </p:nvSpPr>
        <p:spPr>
          <a:xfrm>
            <a:off x="7842249" y="18484254"/>
            <a:ext cx="6559141" cy="792205"/>
          </a:xfrm>
          <a:prstGeom prst="rect">
            <a:avLst/>
          </a:prstGeom>
          <a:noFill/>
        </p:spPr>
        <p:txBody>
          <a:bodyPr wrap="square" lIns="0" tIns="0" rIns="0" bIns="0" rtlCol="0">
            <a:spAutoFit/>
          </a:bodyPr>
          <a:lstStyle/>
          <a:p>
            <a:pPr>
              <a:lnSpc>
                <a:spcPct val="120000"/>
              </a:lnSpc>
            </a:pPr>
            <a:r>
              <a:rPr lang="en-US" sz="2000" b="1" dirty="0"/>
              <a:t>Acknowledgements</a:t>
            </a:r>
          </a:p>
          <a:p>
            <a:pPr>
              <a:lnSpc>
                <a:spcPct val="120000"/>
              </a:lnSpc>
            </a:pPr>
            <a:r>
              <a:rPr lang="en-GB" sz="1200" dirty="0"/>
              <a:t>We acknowledge the collaborations with DESY D3 and ZM1 groups, as well as SPB, HED, MID, SQS, FXE, SEC, DET, SRP, XRO, XPD, and UNSYS groups at </a:t>
            </a:r>
            <a:r>
              <a:rPr lang="en-GB" sz="1200" dirty="0" err="1"/>
              <a:t>EuXFEL</a:t>
            </a:r>
            <a:r>
              <a:rPr lang="en-GB" sz="1200" dirty="0"/>
              <a:t>.</a:t>
            </a:r>
            <a:endParaRPr lang="en-US" sz="1200" dirty="0"/>
          </a:p>
        </p:txBody>
      </p:sp>
      <p:sp>
        <p:nvSpPr>
          <p:cNvPr id="7" name="Textplatzhalter 6"/>
          <p:cNvSpPr>
            <a:spLocks noGrp="1"/>
          </p:cNvSpPr>
          <p:nvPr>
            <p:ph type="body" sz="quarter" idx="10"/>
          </p:nvPr>
        </p:nvSpPr>
        <p:spPr/>
        <p:txBody>
          <a:bodyPr/>
          <a:lstStyle/>
          <a:p>
            <a:r>
              <a:rPr lang="de-DE" dirty="0"/>
              <a:t>1</a:t>
            </a:r>
            <a:r>
              <a:rPr lang="de-DE" baseline="30000" dirty="0"/>
              <a:t>st</a:t>
            </a:r>
            <a:r>
              <a:rPr lang="de-DE" dirty="0"/>
              <a:t> Simulation Users‘ Meeting at DESY/</a:t>
            </a:r>
            <a:r>
              <a:rPr lang="de-DE" dirty="0" err="1"/>
              <a:t>EuXFEL</a:t>
            </a:r>
            <a:r>
              <a:rPr lang="de-DE" dirty="0"/>
              <a:t>  2023</a:t>
            </a:r>
          </a:p>
        </p:txBody>
      </p:sp>
      <p:sp>
        <p:nvSpPr>
          <p:cNvPr id="35" name="Textfeld 40">
            <a:extLst>
              <a:ext uri="{FF2B5EF4-FFF2-40B4-BE49-F238E27FC236}">
                <a16:creationId xmlns:a16="http://schemas.microsoft.com/office/drawing/2014/main" id="{7F8F9AA1-57D7-4CF3-86BA-11C5BBB5D469}"/>
              </a:ext>
            </a:extLst>
          </p:cNvPr>
          <p:cNvSpPr txBox="1"/>
          <p:nvPr/>
        </p:nvSpPr>
        <p:spPr>
          <a:xfrm>
            <a:off x="1517225" y="18832598"/>
            <a:ext cx="1997902" cy="390556"/>
          </a:xfrm>
          <a:prstGeom prst="rect">
            <a:avLst/>
          </a:prstGeom>
          <a:noFill/>
        </p:spPr>
        <p:txBody>
          <a:bodyPr wrap="square" lIns="0" tIns="0" rIns="0" bIns="0" rtlCol="0">
            <a:spAutoFit/>
          </a:bodyPr>
          <a:lstStyle/>
          <a:p>
            <a:pPr lvl="0" algn="ctr" defTabSz="1133942">
              <a:lnSpc>
                <a:spcPct val="110000"/>
              </a:lnSpc>
              <a:buClr>
                <a:srgbClr val="F39200"/>
              </a:buClr>
            </a:pPr>
            <a:r>
              <a:rPr lang="en-US" altLang="zh-CN" sz="1200" i="1" dirty="0">
                <a:solidFill>
                  <a:srgbClr val="0D1546"/>
                </a:solidFill>
              </a:rPr>
              <a:t>flow evolution of liquid hydrogen sheet jet  </a:t>
            </a:r>
            <a:endParaRPr lang="en-US" sz="1200" i="1" dirty="0">
              <a:solidFill>
                <a:srgbClr val="0D1546"/>
              </a:solidFill>
            </a:endParaRPr>
          </a:p>
        </p:txBody>
      </p:sp>
      <p:sp>
        <p:nvSpPr>
          <p:cNvPr id="36" name="Textfeld 40">
            <a:extLst>
              <a:ext uri="{FF2B5EF4-FFF2-40B4-BE49-F238E27FC236}">
                <a16:creationId xmlns:a16="http://schemas.microsoft.com/office/drawing/2014/main" id="{71420B07-8B1C-47CF-92C0-64469B30FC9F}"/>
              </a:ext>
            </a:extLst>
          </p:cNvPr>
          <p:cNvSpPr txBox="1"/>
          <p:nvPr/>
        </p:nvSpPr>
        <p:spPr>
          <a:xfrm>
            <a:off x="3977418" y="18071437"/>
            <a:ext cx="3055891" cy="201274"/>
          </a:xfrm>
          <a:prstGeom prst="rect">
            <a:avLst/>
          </a:prstGeom>
          <a:noFill/>
        </p:spPr>
        <p:txBody>
          <a:bodyPr wrap="square" lIns="0" tIns="0" rIns="0" bIns="0" rtlCol="0">
            <a:spAutoFit/>
          </a:bodyPr>
          <a:lstStyle/>
          <a:p>
            <a:pPr lvl="0" defTabSz="1133942">
              <a:lnSpc>
                <a:spcPct val="120000"/>
              </a:lnSpc>
              <a:buClr>
                <a:srgbClr val="F39200"/>
              </a:buClr>
            </a:pPr>
            <a:r>
              <a:rPr lang="en-US" sz="1200" i="1" dirty="0">
                <a:solidFill>
                  <a:srgbClr val="0D1546"/>
                </a:solidFill>
              </a:rPr>
              <a:t> </a:t>
            </a:r>
          </a:p>
        </p:txBody>
      </p:sp>
      <p:sp>
        <p:nvSpPr>
          <p:cNvPr id="38" name="Textfeld 41">
            <a:extLst>
              <a:ext uri="{FF2B5EF4-FFF2-40B4-BE49-F238E27FC236}">
                <a16:creationId xmlns:a16="http://schemas.microsoft.com/office/drawing/2014/main" id="{19212CBF-2D40-4180-9433-74FBC5818AA3}"/>
              </a:ext>
            </a:extLst>
          </p:cNvPr>
          <p:cNvSpPr txBox="1"/>
          <p:nvPr/>
        </p:nvSpPr>
        <p:spPr>
          <a:xfrm>
            <a:off x="7938242" y="4892911"/>
            <a:ext cx="6814708" cy="7155485"/>
          </a:xfrm>
          <a:prstGeom prst="rect">
            <a:avLst/>
          </a:prstGeom>
          <a:noFill/>
        </p:spPr>
        <p:txBody>
          <a:bodyPr wrap="square" lIns="0" tIns="0" rIns="0" bIns="0" rtlCol="0">
            <a:spAutoFit/>
          </a:bodyPr>
          <a:lstStyle/>
          <a:p>
            <a:pPr>
              <a:lnSpc>
                <a:spcPct val="110000"/>
              </a:lnSpc>
            </a:pPr>
            <a:r>
              <a:rPr lang="en-US" sz="2000" b="1" dirty="0"/>
              <a:t>Multiphysics simulation – damage and fracture</a:t>
            </a:r>
          </a:p>
          <a:p>
            <a:pPr marL="266700" indent="-266700">
              <a:lnSpc>
                <a:spcPct val="110000"/>
              </a:lnSpc>
              <a:buBlip>
                <a:blip r:embed="rId2"/>
              </a:buBlip>
            </a:pPr>
            <a:endParaRPr lang="en-US" sz="1200" dirty="0"/>
          </a:p>
          <a:p>
            <a:pPr marL="266700" lvl="0" indent="-266700" defTabSz="1133942">
              <a:lnSpc>
                <a:spcPct val="120000"/>
              </a:lnSpc>
              <a:buClr>
                <a:srgbClr val="F39200"/>
              </a:buClr>
              <a:buBlip>
                <a:blip r:embed="rId2"/>
              </a:buBlip>
            </a:pPr>
            <a:r>
              <a:rPr lang="en-US" sz="1200" dirty="0">
                <a:solidFill>
                  <a:srgbClr val="0D1546"/>
                </a:solidFill>
              </a:rPr>
              <a:t>Motivation:</a:t>
            </a:r>
            <a:r>
              <a:rPr lang="en-US" sz="1200" dirty="0"/>
              <a:t> virtually reproduce the physical interaction of the X-Ray laser beam with matters.</a:t>
            </a:r>
          </a:p>
          <a:p>
            <a:pPr marL="266700" lvl="0" indent="-266700" defTabSz="1133942">
              <a:lnSpc>
                <a:spcPct val="120000"/>
              </a:lnSpc>
              <a:buClr>
                <a:srgbClr val="F39200"/>
              </a:buClr>
              <a:buBlip>
                <a:blip r:embed="rId2"/>
              </a:buBlip>
            </a:pPr>
            <a:r>
              <a:rPr lang="en-US" sz="1200" dirty="0">
                <a:solidFill>
                  <a:srgbClr val="0D1546"/>
                </a:solidFill>
              </a:rPr>
              <a:t>Damage simulation: heat conduction, convection, non-isothermal flow of the melted material, vaporization and recoil pressure are implemented in the simulation model [4].</a:t>
            </a:r>
          </a:p>
          <a:p>
            <a:pPr marL="533400" lvl="1" indent="-266700" defTabSz="1133942">
              <a:lnSpc>
                <a:spcPct val="150000"/>
              </a:lnSpc>
              <a:buClr>
                <a:srgbClr val="559DBB"/>
              </a:buClr>
              <a:buBlip>
                <a:blip r:embed="rId3"/>
              </a:buBlip>
            </a:pPr>
            <a:r>
              <a:rPr lang="en-US" sz="1200" dirty="0">
                <a:solidFill>
                  <a:srgbClr val="0D1546"/>
                </a:solidFill>
              </a:rPr>
              <a:t> </a:t>
            </a:r>
            <a:r>
              <a:rPr lang="en-US" sz="1200" dirty="0" err="1"/>
              <a:t>Navier</a:t>
            </a:r>
            <a:r>
              <a:rPr lang="en-US" sz="1200" dirty="0"/>
              <a:t>-stokes equation</a:t>
            </a:r>
          </a:p>
          <a:p>
            <a:pPr marL="533400" lvl="1" indent="-266700" defTabSz="1133942">
              <a:lnSpc>
                <a:spcPct val="150000"/>
              </a:lnSpc>
              <a:buClr>
                <a:srgbClr val="559DBB"/>
              </a:buClr>
              <a:buBlip>
                <a:blip r:embed="rId3"/>
              </a:buBlip>
            </a:pPr>
            <a:endParaRPr lang="en-US" sz="1200" dirty="0">
              <a:solidFill>
                <a:srgbClr val="0D1546"/>
              </a:solidFill>
            </a:endParaRPr>
          </a:p>
          <a:p>
            <a:pPr marL="266700" lvl="1" defTabSz="1133942">
              <a:lnSpc>
                <a:spcPct val="150000"/>
              </a:lnSpc>
              <a:buClr>
                <a:srgbClr val="559DBB"/>
              </a:buClr>
            </a:pPr>
            <a:endParaRPr lang="en-US" sz="1200" dirty="0">
              <a:solidFill>
                <a:srgbClr val="0D1546"/>
              </a:solidFill>
            </a:endParaRPr>
          </a:p>
          <a:p>
            <a:pPr marL="533400" lvl="1" indent="-266700" defTabSz="1133942">
              <a:lnSpc>
                <a:spcPct val="150000"/>
              </a:lnSpc>
              <a:buClr>
                <a:srgbClr val="559DBB"/>
              </a:buClr>
              <a:buBlip>
                <a:blip r:embed="rId3"/>
              </a:buBlip>
            </a:pPr>
            <a:r>
              <a:rPr lang="en-US" sz="1200" dirty="0">
                <a:solidFill>
                  <a:srgbClr val="0D1546"/>
                </a:solidFill>
              </a:rPr>
              <a:t>Level set method</a:t>
            </a: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endParaRPr lang="en-US" sz="1200" dirty="0">
              <a:solidFill>
                <a:srgbClr val="0D1546"/>
              </a:solidFill>
            </a:endParaRPr>
          </a:p>
          <a:p>
            <a:pPr marL="266700" lvl="0" indent="-266700" defTabSz="1133942">
              <a:lnSpc>
                <a:spcPct val="120000"/>
              </a:lnSpc>
              <a:buClr>
                <a:srgbClr val="F39200"/>
              </a:buClr>
              <a:buBlip>
                <a:blip r:embed="rId2"/>
              </a:buBlip>
            </a:pPr>
            <a:r>
              <a:rPr lang="en-US" sz="1200" dirty="0">
                <a:solidFill>
                  <a:srgbClr val="0D1546"/>
                </a:solidFill>
              </a:rPr>
              <a:t>Fracture of the coating: incl. delamination, crack of the coating due to thermal load cycles, adhesion force and thermal stress analysis  </a:t>
            </a:r>
          </a:p>
          <a:p>
            <a:pPr marL="533400" lvl="1" indent="-266700" defTabSz="1133942">
              <a:lnSpc>
                <a:spcPct val="150000"/>
              </a:lnSpc>
              <a:buClr>
                <a:srgbClr val="559DBB"/>
              </a:buClr>
              <a:buBlip>
                <a:blip r:embed="rId3">
                  <a:extLst/>
                </a:blip>
              </a:buBlip>
            </a:pPr>
            <a:r>
              <a:rPr lang="en-US" sz="1200" dirty="0">
                <a:solidFill>
                  <a:srgbClr val="0D1546"/>
                </a:solidFill>
              </a:rPr>
              <a:t>Strain energy release rate of a stressed coating</a:t>
            </a:r>
          </a:p>
          <a:p>
            <a:pPr marL="266700" lvl="1" defTabSz="1133942">
              <a:lnSpc>
                <a:spcPct val="150000"/>
              </a:lnSpc>
              <a:buClr>
                <a:srgbClr val="559DBB"/>
              </a:buClr>
            </a:pPr>
            <a:endParaRPr lang="en-US" sz="1200" dirty="0">
              <a:solidFill>
                <a:srgbClr val="0D1546"/>
              </a:solidFill>
            </a:endParaRPr>
          </a:p>
          <a:p>
            <a:pPr marL="533400" lvl="1" indent="-266700" defTabSz="1133942">
              <a:lnSpc>
                <a:spcPct val="150000"/>
              </a:lnSpc>
              <a:buClr>
                <a:srgbClr val="559DBB"/>
              </a:buClr>
              <a:buBlip>
                <a:blip r:embed="rId3">
                  <a:extLst/>
                </a:blip>
              </a:buBlip>
            </a:pPr>
            <a:endParaRPr lang="en-US" sz="1200" dirty="0">
              <a:solidFill>
                <a:srgbClr val="0D1546"/>
              </a:solidFill>
            </a:endParaRPr>
          </a:p>
          <a:p>
            <a:pPr marL="533400" lvl="1" indent="-266700" defTabSz="1133942">
              <a:lnSpc>
                <a:spcPct val="150000"/>
              </a:lnSpc>
              <a:buClr>
                <a:srgbClr val="559DBB"/>
              </a:buClr>
              <a:buBlip>
                <a:blip r:embed="rId3">
                  <a:extLst/>
                </a:blip>
              </a:buBlip>
            </a:pPr>
            <a:r>
              <a:rPr lang="en-US" sz="1200" dirty="0">
                <a:solidFill>
                  <a:srgbClr val="0D1546"/>
                </a:solidFill>
              </a:rPr>
              <a:t>Delamination                        crack</a:t>
            </a:r>
          </a:p>
          <a:p>
            <a:pPr marL="266700" lvl="1" defTabSz="1133942">
              <a:lnSpc>
                <a:spcPct val="150000"/>
              </a:lnSpc>
              <a:buClr>
                <a:srgbClr val="559DBB"/>
              </a:buClr>
            </a:pPr>
            <a:endParaRPr lang="en-US" sz="1200" dirty="0">
              <a:solidFill>
                <a:srgbClr val="0D1546"/>
              </a:solidFill>
            </a:endParaRPr>
          </a:p>
          <a:p>
            <a:pPr marL="533400" lvl="1" indent="-266700" defTabSz="1133942">
              <a:lnSpc>
                <a:spcPct val="150000"/>
              </a:lnSpc>
              <a:buClr>
                <a:srgbClr val="559DBB"/>
              </a:buClr>
              <a:buBlip>
                <a:blip r:embed="rId3">
                  <a:extLst/>
                </a:blip>
              </a:buBlip>
            </a:pPr>
            <a:r>
              <a:rPr lang="en-US" sz="1200" dirty="0">
                <a:solidFill>
                  <a:srgbClr val="0D1546"/>
                </a:solidFill>
              </a:rPr>
              <a:t>Thermal stress </a:t>
            </a:r>
          </a:p>
        </p:txBody>
      </p:sp>
      <p:sp>
        <p:nvSpPr>
          <p:cNvPr id="56" name="TextBox 55">
            <a:extLst>
              <a:ext uri="{FF2B5EF4-FFF2-40B4-BE49-F238E27FC236}">
                <a16:creationId xmlns:a16="http://schemas.microsoft.com/office/drawing/2014/main" id="{059E4746-AA1A-470F-A1A0-28D98D637274}"/>
              </a:ext>
            </a:extLst>
          </p:cNvPr>
          <p:cNvSpPr txBox="1"/>
          <p:nvPr/>
        </p:nvSpPr>
        <p:spPr>
          <a:xfrm>
            <a:off x="8145994" y="9244956"/>
            <a:ext cx="6025670" cy="422873"/>
          </a:xfrm>
          <a:prstGeom prst="rect">
            <a:avLst/>
          </a:prstGeom>
          <a:noFill/>
        </p:spPr>
        <p:txBody>
          <a:bodyPr wrap="square" lIns="0" tIns="0" rIns="0" bIns="0" rtlCol="0">
            <a:spAutoFit/>
          </a:bodyPr>
          <a:lstStyle/>
          <a:p>
            <a:pPr algn="ctr">
              <a:lnSpc>
                <a:spcPct val="120000"/>
              </a:lnSpc>
            </a:pPr>
            <a:r>
              <a:rPr lang="en-US" sz="1200" i="1" dirty="0"/>
              <a:t>drilling through model using level set method, free surface of the phases tracked with time step control and adaptive remeshing. </a:t>
            </a:r>
          </a:p>
        </p:txBody>
      </p:sp>
      <mc:AlternateContent xmlns:mc="http://schemas.openxmlformats.org/markup-compatibility/2006" xmlns:a14="http://schemas.microsoft.com/office/drawing/2010/main">
        <mc:Choice Requires="a14">
          <p:sp>
            <p:nvSpPr>
              <p:cNvPr id="58" name="Rectangle 57">
                <a:extLst>
                  <a:ext uri="{FF2B5EF4-FFF2-40B4-BE49-F238E27FC236}">
                    <a16:creationId xmlns:a16="http://schemas.microsoft.com/office/drawing/2014/main" id="{90EC72EF-4929-4349-AF53-4EBDA3F01149}"/>
                  </a:ext>
                </a:extLst>
              </p:cNvPr>
              <p:cNvSpPr/>
              <p:nvPr/>
            </p:nvSpPr>
            <p:spPr>
              <a:xfrm>
                <a:off x="7856465" y="6356351"/>
                <a:ext cx="6887975" cy="50731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1200" i="1">
                          <a:latin typeface="Cambria Math" panose="02040503050406030204" pitchFamily="18" charset="0"/>
                        </a:rPr>
                        <m:t>𝜌</m:t>
                      </m:r>
                      <m:d>
                        <m:dPr>
                          <m:ctrlPr>
                            <a:rPr lang="en-US" sz="1200" i="1">
                              <a:latin typeface="Cambria Math" panose="02040503050406030204" pitchFamily="18" charset="0"/>
                            </a:rPr>
                          </m:ctrlPr>
                        </m:dPr>
                        <m:e>
                          <m:f>
                            <m:fPr>
                              <m:ctrlPr>
                                <a:rPr lang="en-US" sz="1200" i="1">
                                  <a:latin typeface="Cambria Math" panose="02040503050406030204" pitchFamily="18" charset="0"/>
                                </a:rPr>
                              </m:ctrlPr>
                            </m:fPr>
                            <m:num>
                              <m:r>
                                <a:rPr lang="en-US" sz="1200" i="1">
                                  <a:latin typeface="Cambria Math" panose="02040503050406030204" pitchFamily="18" charset="0"/>
                                </a:rPr>
                                <m:t>𝜕</m:t>
                              </m:r>
                              <m:r>
                                <a:rPr lang="en-US" sz="1200" b="1" i="1">
                                  <a:latin typeface="Cambria Math" panose="02040503050406030204" pitchFamily="18" charset="0"/>
                                </a:rPr>
                                <m:t>𝒖</m:t>
                              </m:r>
                            </m:num>
                            <m:den>
                              <m:r>
                                <a:rPr lang="en-US" sz="1200" i="1">
                                  <a:latin typeface="Cambria Math" panose="02040503050406030204" pitchFamily="18" charset="0"/>
                                </a:rPr>
                                <m:t>𝜕</m:t>
                              </m:r>
                              <m:r>
                                <a:rPr lang="en-US" sz="1200" i="1">
                                  <a:latin typeface="Cambria Math" panose="02040503050406030204" pitchFamily="18" charset="0"/>
                                </a:rPr>
                                <m:t>𝑡</m:t>
                              </m:r>
                            </m:den>
                          </m:f>
                          <m:r>
                            <a:rPr lang="en-US" sz="1200" i="1">
                              <a:latin typeface="Cambria Math" panose="02040503050406030204" pitchFamily="18" charset="0"/>
                            </a:rPr>
                            <m:t>+</m:t>
                          </m:r>
                          <m:d>
                            <m:dPr>
                              <m:ctrlPr>
                                <a:rPr lang="en-US" sz="1200" i="1">
                                  <a:latin typeface="Cambria Math" panose="02040503050406030204" pitchFamily="18" charset="0"/>
                                </a:rPr>
                              </m:ctrlPr>
                            </m:dPr>
                            <m:e>
                              <m:r>
                                <a:rPr lang="en-US" sz="1200" b="1" i="1">
                                  <a:latin typeface="Cambria Math" panose="02040503050406030204" pitchFamily="18" charset="0"/>
                                </a:rPr>
                                <m:t>𝒖</m:t>
                              </m:r>
                              <m:r>
                                <a:rPr lang="en-US" sz="1200" i="1">
                                  <a:latin typeface="Cambria Math" panose="02040503050406030204" pitchFamily="18" charset="0"/>
                                </a:rPr>
                                <m:t>∙</m:t>
                              </m:r>
                              <m:r>
                                <a:rPr lang="en-US" sz="1200" i="1">
                                  <a:latin typeface="Cambria Math" panose="02040503050406030204" pitchFamily="18" charset="0"/>
                                </a:rPr>
                                <m:t>𝛻</m:t>
                              </m:r>
                            </m:e>
                          </m:d>
                          <m:r>
                            <a:rPr lang="en-US" sz="1200" b="1" i="1">
                              <a:latin typeface="Cambria Math" panose="02040503050406030204" pitchFamily="18" charset="0"/>
                            </a:rPr>
                            <m:t>𝒖</m:t>
                          </m:r>
                        </m:e>
                      </m:d>
                      <m:r>
                        <a:rPr lang="en-US" sz="1200" i="1">
                          <a:latin typeface="Cambria Math" panose="02040503050406030204" pitchFamily="18" charset="0"/>
                        </a:rPr>
                        <m:t>=</m:t>
                      </m:r>
                      <m:r>
                        <a:rPr lang="en-US" sz="1200" i="1">
                          <a:latin typeface="Cambria Math" panose="02040503050406030204" pitchFamily="18" charset="0"/>
                        </a:rPr>
                        <m:t>𝛻</m:t>
                      </m:r>
                      <m:r>
                        <a:rPr lang="en-US" sz="1200" i="1">
                          <a:latin typeface="Cambria Math" panose="02040503050406030204" pitchFamily="18" charset="0"/>
                        </a:rPr>
                        <m:t>∙</m:t>
                      </m:r>
                      <m:d>
                        <m:dPr>
                          <m:begChr m:val="["/>
                          <m:endChr m:val="]"/>
                          <m:ctrlPr>
                            <a:rPr lang="en-US" sz="1200" i="1">
                              <a:latin typeface="Cambria Math" panose="02040503050406030204" pitchFamily="18" charset="0"/>
                            </a:rPr>
                          </m:ctrlPr>
                        </m:dPr>
                        <m:e>
                          <m:r>
                            <a:rPr lang="en-US" sz="1200" i="1">
                              <a:latin typeface="Cambria Math" panose="02040503050406030204" pitchFamily="18" charset="0"/>
                            </a:rPr>
                            <m:t>−</m:t>
                          </m:r>
                          <m:r>
                            <a:rPr lang="en-US" sz="1200" i="1">
                              <a:latin typeface="Cambria Math" panose="02040503050406030204" pitchFamily="18" charset="0"/>
                            </a:rPr>
                            <m:t>𝑃</m:t>
                          </m:r>
                          <m:r>
                            <a:rPr lang="en-US" sz="1200" b="1" i="1">
                              <a:latin typeface="Cambria Math" panose="02040503050406030204" pitchFamily="18" charset="0"/>
                            </a:rPr>
                            <m:t>𝑰</m:t>
                          </m:r>
                          <m:r>
                            <a:rPr lang="en-US" sz="1200" i="1">
                              <a:latin typeface="Cambria Math" panose="02040503050406030204" pitchFamily="18" charset="0"/>
                            </a:rPr>
                            <m:t>+</m:t>
                          </m:r>
                          <m:r>
                            <a:rPr lang="en-US" sz="1200" i="1">
                              <a:latin typeface="Cambria Math" panose="02040503050406030204" pitchFamily="18" charset="0"/>
                            </a:rPr>
                            <m:t>𝜇</m:t>
                          </m:r>
                          <m:d>
                            <m:dPr>
                              <m:ctrlPr>
                                <a:rPr lang="en-US" sz="1200" i="1">
                                  <a:latin typeface="Cambria Math" panose="02040503050406030204" pitchFamily="18" charset="0"/>
                                </a:rPr>
                              </m:ctrlPr>
                            </m:dPr>
                            <m:e>
                              <m:r>
                                <a:rPr lang="en-US" sz="1200" i="1">
                                  <a:latin typeface="Cambria Math" panose="02040503050406030204" pitchFamily="18" charset="0"/>
                                </a:rPr>
                                <m:t>𝛻</m:t>
                              </m:r>
                              <m:r>
                                <a:rPr lang="en-US" sz="1200" b="1" i="1">
                                  <a:latin typeface="Cambria Math" panose="02040503050406030204" pitchFamily="18" charset="0"/>
                                </a:rPr>
                                <m:t>𝒖</m:t>
                              </m:r>
                              <m:r>
                                <a:rPr lang="en-US" sz="1200" i="1">
                                  <a:latin typeface="Cambria Math" panose="02040503050406030204" pitchFamily="18" charset="0"/>
                                </a:rPr>
                                <m:t>+</m:t>
                              </m:r>
                              <m:sSup>
                                <m:sSupPr>
                                  <m:ctrlPr>
                                    <a:rPr lang="en-US" sz="1200" i="1">
                                      <a:latin typeface="Cambria Math" panose="02040503050406030204" pitchFamily="18" charset="0"/>
                                    </a:rPr>
                                  </m:ctrlPr>
                                </m:sSupPr>
                                <m:e>
                                  <m:d>
                                    <m:dPr>
                                      <m:ctrlPr>
                                        <a:rPr lang="en-US" sz="1200" i="1">
                                          <a:latin typeface="Cambria Math" panose="02040503050406030204" pitchFamily="18" charset="0"/>
                                        </a:rPr>
                                      </m:ctrlPr>
                                    </m:dPr>
                                    <m:e>
                                      <m:r>
                                        <a:rPr lang="en-US" sz="1200" i="1">
                                          <a:latin typeface="Cambria Math" panose="02040503050406030204" pitchFamily="18" charset="0"/>
                                        </a:rPr>
                                        <m:t>𝛻</m:t>
                                      </m:r>
                                      <m:r>
                                        <a:rPr lang="en-US" sz="1200" b="1" i="1">
                                          <a:latin typeface="Cambria Math" panose="02040503050406030204" pitchFamily="18" charset="0"/>
                                        </a:rPr>
                                        <m:t>𝒖</m:t>
                                      </m:r>
                                    </m:e>
                                  </m:d>
                                </m:e>
                                <m:sup>
                                  <m:r>
                                    <a:rPr lang="en-US" sz="1200" i="1">
                                      <a:latin typeface="Cambria Math" panose="02040503050406030204" pitchFamily="18" charset="0"/>
                                    </a:rPr>
                                    <m:t>𝑇</m:t>
                                  </m:r>
                                </m:sup>
                              </m:sSup>
                            </m:e>
                          </m:d>
                        </m:e>
                      </m:d>
                      <m:r>
                        <a:rPr lang="en-US" sz="1200" i="1">
                          <a:latin typeface="Cambria Math" panose="02040503050406030204" pitchFamily="18" charset="0"/>
                        </a:rPr>
                        <m:t>+</m:t>
                      </m:r>
                      <m:r>
                        <a:rPr lang="en-US" sz="1200" i="1">
                          <a:latin typeface="Cambria Math" panose="02040503050406030204" pitchFamily="18" charset="0"/>
                        </a:rPr>
                        <m:t>𝜌</m:t>
                      </m:r>
                      <m:r>
                        <a:rPr lang="en-US" sz="1200" b="1" i="1">
                          <a:latin typeface="Cambria Math" panose="02040503050406030204" pitchFamily="18" charset="0"/>
                        </a:rPr>
                        <m:t>𝒈</m:t>
                      </m:r>
                      <m:r>
                        <a:rPr lang="en-US" sz="1200" i="1">
                          <a:latin typeface="Cambria Math" panose="02040503050406030204" pitchFamily="18" charset="0"/>
                        </a:rPr>
                        <m:t>−</m:t>
                      </m:r>
                      <m:r>
                        <a:rPr lang="en-US" sz="1200" i="1">
                          <a:latin typeface="Cambria Math" panose="02040503050406030204" pitchFamily="18" charset="0"/>
                        </a:rPr>
                        <m:t>𝜌</m:t>
                      </m:r>
                      <m:sSub>
                        <m:sSubPr>
                          <m:ctrlPr>
                            <a:rPr lang="en-US" sz="1200" i="1">
                              <a:latin typeface="Cambria Math" panose="02040503050406030204" pitchFamily="18" charset="0"/>
                            </a:rPr>
                          </m:ctrlPr>
                        </m:sSubPr>
                        <m:e>
                          <m:r>
                            <a:rPr lang="en-US" sz="1200" i="1">
                              <a:latin typeface="Cambria Math" panose="02040503050406030204" pitchFamily="18" charset="0"/>
                            </a:rPr>
                            <m:t>𝛽</m:t>
                          </m:r>
                        </m:e>
                        <m:sub>
                          <m:r>
                            <a:rPr lang="en-US" sz="1200" i="1">
                              <a:latin typeface="Cambria Math" panose="02040503050406030204" pitchFamily="18" charset="0"/>
                            </a:rPr>
                            <m:t>𝑙</m:t>
                          </m:r>
                        </m:sub>
                      </m:sSub>
                      <m:d>
                        <m:dPr>
                          <m:ctrlPr>
                            <a:rPr lang="en-US" sz="1200" i="1">
                              <a:latin typeface="Cambria Math" panose="02040503050406030204" pitchFamily="18" charset="0"/>
                            </a:rPr>
                          </m:ctrlPr>
                        </m:dPr>
                        <m:e>
                          <m:r>
                            <a:rPr lang="en-US" sz="1200" i="1">
                              <a:latin typeface="Cambria Math" panose="02040503050406030204" pitchFamily="18" charset="0"/>
                            </a:rPr>
                            <m:t>𝑇</m:t>
                          </m:r>
                          <m:r>
                            <a:rPr lang="en-US" sz="1200" i="1">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rPr>
                                <m:t>𝑇</m:t>
                              </m:r>
                            </m:e>
                            <m:sub>
                              <m:r>
                                <a:rPr lang="en-US" sz="1200" i="1">
                                  <a:latin typeface="Cambria Math" panose="02040503050406030204" pitchFamily="18" charset="0"/>
                                </a:rPr>
                                <m:t>𝑓𝑢𝑠𝑖𝑜𝑛</m:t>
                              </m:r>
                            </m:sub>
                          </m:sSub>
                        </m:e>
                      </m:d>
                      <m:r>
                        <a:rPr lang="en-US" sz="1200" i="1">
                          <a:latin typeface="Cambria Math" panose="02040503050406030204" pitchFamily="18" charset="0"/>
                        </a:rPr>
                        <m:t>𝜙</m:t>
                      </m:r>
                      <m:r>
                        <a:rPr lang="en-US" sz="1200" b="1" i="1">
                          <a:latin typeface="Cambria Math" panose="02040503050406030204" pitchFamily="18" charset="0"/>
                        </a:rPr>
                        <m:t>𝒈</m:t>
                      </m:r>
                      <m:r>
                        <a:rPr lang="en-US" sz="1200" i="1">
                          <a:latin typeface="Cambria Math" panose="02040503050406030204" pitchFamily="18" charset="0"/>
                        </a:rPr>
                        <m:t>+</m:t>
                      </m:r>
                      <m:r>
                        <a:rPr lang="en-US" sz="1200" i="1">
                          <a:latin typeface="Cambria Math" panose="02040503050406030204" pitchFamily="18" charset="0"/>
                        </a:rPr>
                        <m:t>𝐾</m:t>
                      </m:r>
                      <m:d>
                        <m:dPr>
                          <m:ctrlPr>
                            <a:rPr lang="en-US" sz="1200" i="1">
                              <a:latin typeface="Cambria Math" panose="02040503050406030204" pitchFamily="18" charset="0"/>
                            </a:rPr>
                          </m:ctrlPr>
                        </m:dPr>
                        <m:e>
                          <m:r>
                            <a:rPr lang="en-US" sz="1200" i="1">
                              <a:latin typeface="Cambria Math" panose="02040503050406030204" pitchFamily="18" charset="0"/>
                            </a:rPr>
                            <m:t>𝑇</m:t>
                          </m:r>
                        </m:e>
                      </m:d>
                      <m:r>
                        <a:rPr lang="en-US" sz="1200" b="1" i="1">
                          <a:latin typeface="Cambria Math" panose="02040503050406030204" pitchFamily="18" charset="0"/>
                        </a:rPr>
                        <m:t>𝒖</m:t>
                      </m:r>
                      <m:r>
                        <a:rPr lang="en-US" sz="1200" i="1">
                          <a:latin typeface="Cambria Math" panose="02040503050406030204" pitchFamily="18" charset="0"/>
                        </a:rPr>
                        <m:t>+(</m:t>
                      </m:r>
                      <m:r>
                        <a:rPr lang="en-US" sz="1200" i="1">
                          <a:latin typeface="Cambria Math" panose="02040503050406030204" pitchFamily="18" charset="0"/>
                        </a:rPr>
                        <m:t>𝛾</m:t>
                      </m:r>
                      <m:r>
                        <a:rPr lang="en-US" sz="1200" i="1">
                          <a:latin typeface="Cambria Math" panose="02040503050406030204" pitchFamily="18" charset="0"/>
                        </a:rPr>
                        <m:t>∙</m:t>
                      </m:r>
                      <m:r>
                        <a:rPr lang="en-US" sz="1200" b="1" i="1">
                          <a:latin typeface="Cambria Math" panose="02040503050406030204" pitchFamily="18" charset="0"/>
                        </a:rPr>
                        <m:t>𝒏</m:t>
                      </m:r>
                      <m:r>
                        <a:rPr lang="en-US" sz="1200" i="1">
                          <a:latin typeface="Cambria Math" panose="02040503050406030204" pitchFamily="18" charset="0"/>
                        </a:rPr>
                        <m:t>𝜅</m:t>
                      </m:r>
                      <m:r>
                        <a:rPr lang="en-US" sz="1200" i="1">
                          <a:latin typeface="Cambria Math" panose="02040503050406030204" pitchFamily="18" charset="0"/>
                        </a:rPr>
                        <m:t>)</m:t>
                      </m:r>
                      <m:r>
                        <a:rPr lang="en-US" sz="1200" i="1">
                          <a:latin typeface="Cambria Math" panose="02040503050406030204" pitchFamily="18" charset="0"/>
                        </a:rPr>
                        <m:t>𝛿</m:t>
                      </m:r>
                      <m:r>
                        <a:rPr lang="en-US" sz="1200" i="1">
                          <a:latin typeface="Cambria Math" panose="02040503050406030204" pitchFamily="18" charset="0"/>
                        </a:rPr>
                        <m:t>(</m:t>
                      </m:r>
                      <m:r>
                        <a:rPr lang="en-US" sz="1200" i="1">
                          <a:latin typeface="Cambria Math" panose="02040503050406030204" pitchFamily="18" charset="0"/>
                        </a:rPr>
                        <m:t>𝜙</m:t>
                      </m:r>
                      <m:r>
                        <a:rPr lang="en-US" sz="1200" i="1">
                          <a:latin typeface="Cambria Math" panose="02040503050406030204" pitchFamily="18" charset="0"/>
                        </a:rPr>
                        <m:t>)</m:t>
                      </m:r>
                    </m:oMath>
                  </m:oMathPara>
                </a14:m>
                <a:endParaRPr lang="en-US" sz="1200" i="1" dirty="0"/>
              </a:p>
            </p:txBody>
          </p:sp>
        </mc:Choice>
        <mc:Fallback xmlns="">
          <p:sp>
            <p:nvSpPr>
              <p:cNvPr id="58" name="Rectangle 57">
                <a:extLst>
                  <a:ext uri="{FF2B5EF4-FFF2-40B4-BE49-F238E27FC236}">
                    <a16:creationId xmlns:a16="http://schemas.microsoft.com/office/drawing/2014/main" id="{90EC72EF-4929-4349-AF53-4EBDA3F01149}"/>
                  </a:ext>
                </a:extLst>
              </p:cNvPr>
              <p:cNvSpPr>
                <a:spLocks noRot="1" noChangeAspect="1" noMove="1" noResize="1" noEditPoints="1" noAdjustHandles="1" noChangeArrowheads="1" noChangeShapeType="1" noTextEdit="1"/>
              </p:cNvSpPr>
              <p:nvPr/>
            </p:nvSpPr>
            <p:spPr>
              <a:xfrm>
                <a:off x="7856465" y="6356351"/>
                <a:ext cx="6887975" cy="507318"/>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9" name="Rectangle 58">
                <a:extLst>
                  <a:ext uri="{FF2B5EF4-FFF2-40B4-BE49-F238E27FC236}">
                    <a16:creationId xmlns:a16="http://schemas.microsoft.com/office/drawing/2014/main" id="{51836060-56B8-4584-AB3E-05937FFBD92D}"/>
                  </a:ext>
                </a:extLst>
              </p:cNvPr>
              <p:cNvSpPr/>
              <p:nvPr/>
            </p:nvSpPr>
            <p:spPr>
              <a:xfrm>
                <a:off x="9799984" y="6807567"/>
                <a:ext cx="4201342" cy="50731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1200" i="1">
                              <a:latin typeface="Cambria Math" panose="02040503050406030204" pitchFamily="18" charset="0"/>
                            </a:rPr>
                          </m:ctrlPr>
                        </m:fPr>
                        <m:num>
                          <m:r>
                            <a:rPr lang="en-US" sz="1200" i="1">
                              <a:latin typeface="Cambria Math" panose="02040503050406030204" pitchFamily="18" charset="0"/>
                            </a:rPr>
                            <m:t>𝜕𝜙</m:t>
                          </m:r>
                        </m:num>
                        <m:den>
                          <m:r>
                            <a:rPr lang="en-US" sz="1200" i="1">
                              <a:latin typeface="Cambria Math" panose="02040503050406030204" pitchFamily="18" charset="0"/>
                            </a:rPr>
                            <m:t>𝜕</m:t>
                          </m:r>
                          <m:r>
                            <a:rPr lang="en-US" sz="1200" i="1">
                              <a:latin typeface="Cambria Math" panose="02040503050406030204" pitchFamily="18" charset="0"/>
                            </a:rPr>
                            <m:t>𝑡</m:t>
                          </m:r>
                        </m:den>
                      </m:f>
                      <m:r>
                        <a:rPr lang="en-US" sz="1200" i="1">
                          <a:latin typeface="Cambria Math" panose="02040503050406030204" pitchFamily="18" charset="0"/>
                        </a:rPr>
                        <m:t>+</m:t>
                      </m:r>
                      <m:r>
                        <a:rPr lang="en-US" sz="1200" b="1" i="1">
                          <a:latin typeface="Cambria Math" panose="02040503050406030204" pitchFamily="18" charset="0"/>
                        </a:rPr>
                        <m:t>𝒖</m:t>
                      </m:r>
                      <m:r>
                        <a:rPr lang="en-US" sz="1200" b="0" i="1">
                          <a:latin typeface="Cambria Math" panose="02040503050406030204" pitchFamily="18" charset="0"/>
                        </a:rPr>
                        <m:t>∙</m:t>
                      </m:r>
                      <m:r>
                        <a:rPr lang="en-US" sz="1200" b="0" i="1">
                          <a:latin typeface="Cambria Math" panose="02040503050406030204" pitchFamily="18" charset="0"/>
                        </a:rPr>
                        <m:t>𝛻𝜙</m:t>
                      </m:r>
                      <m:r>
                        <a:rPr lang="en-US" sz="1200" b="0" i="1">
                          <a:latin typeface="Cambria Math" panose="02040503050406030204" pitchFamily="18" charset="0"/>
                        </a:rPr>
                        <m:t>−</m:t>
                      </m:r>
                      <m:acc>
                        <m:accPr>
                          <m:chr m:val="̇"/>
                          <m:ctrlPr>
                            <a:rPr lang="en-US" sz="1200" b="0" i="1">
                              <a:latin typeface="Cambria Math" panose="02040503050406030204" pitchFamily="18" charset="0"/>
                            </a:rPr>
                          </m:ctrlPr>
                        </m:accPr>
                        <m:e>
                          <m:r>
                            <a:rPr lang="en-US" sz="1200" b="0" i="1">
                              <a:latin typeface="Cambria Math" panose="02040503050406030204" pitchFamily="18" charset="0"/>
                            </a:rPr>
                            <m:t>𝑚</m:t>
                          </m:r>
                        </m:e>
                      </m:acc>
                      <m:r>
                        <a:rPr lang="en-US" sz="1200" b="0" i="1">
                          <a:latin typeface="Cambria Math" panose="02040503050406030204" pitchFamily="18" charset="0"/>
                        </a:rPr>
                        <m:t>𝛿</m:t>
                      </m:r>
                      <m:d>
                        <m:dPr>
                          <m:ctrlPr>
                            <a:rPr lang="en-US" sz="1200" b="0" i="1">
                              <a:latin typeface="Cambria Math" panose="02040503050406030204" pitchFamily="18" charset="0"/>
                            </a:rPr>
                          </m:ctrlPr>
                        </m:dPr>
                        <m:e>
                          <m:r>
                            <a:rPr lang="en-US" sz="1200" b="0" i="1">
                              <a:latin typeface="Cambria Math" panose="02040503050406030204" pitchFamily="18" charset="0"/>
                            </a:rPr>
                            <m:t>𝜙</m:t>
                          </m:r>
                        </m:e>
                      </m:d>
                      <m:d>
                        <m:dPr>
                          <m:ctrlPr>
                            <a:rPr lang="en-US" sz="1200" b="0" i="1">
                              <a:latin typeface="Cambria Math" panose="02040503050406030204" pitchFamily="18" charset="0"/>
                            </a:rPr>
                          </m:ctrlPr>
                        </m:dPr>
                        <m:e>
                          <m:f>
                            <m:fPr>
                              <m:ctrlPr>
                                <a:rPr lang="en-US" sz="1200" b="0" i="1">
                                  <a:latin typeface="Cambria Math" panose="02040503050406030204" pitchFamily="18" charset="0"/>
                                </a:rPr>
                              </m:ctrlPr>
                            </m:fPr>
                            <m:num>
                              <m:r>
                                <a:rPr lang="en-US" sz="1200" b="0" i="1">
                                  <a:latin typeface="Cambria Math" panose="02040503050406030204" pitchFamily="18" charset="0"/>
                                </a:rPr>
                                <m:t>1</m:t>
                              </m:r>
                            </m:num>
                            <m:den>
                              <m:r>
                                <a:rPr lang="en-US" sz="1200" b="0" i="1">
                                  <a:latin typeface="Cambria Math" panose="02040503050406030204" pitchFamily="18" charset="0"/>
                                </a:rPr>
                                <m:t>𝜌</m:t>
                              </m:r>
                            </m:den>
                          </m:f>
                        </m:e>
                      </m:d>
                      <m:r>
                        <a:rPr lang="en-US" sz="1200" b="0" i="1">
                          <a:latin typeface="Cambria Math" panose="02040503050406030204" pitchFamily="18" charset="0"/>
                        </a:rPr>
                        <m:t>=</m:t>
                      </m:r>
                      <m:sSub>
                        <m:sSubPr>
                          <m:ctrlPr>
                            <a:rPr lang="en-US" sz="1200" b="0" i="1">
                              <a:latin typeface="Cambria Math" panose="02040503050406030204" pitchFamily="18" charset="0"/>
                            </a:rPr>
                          </m:ctrlPr>
                        </m:sSubPr>
                        <m:e>
                          <m:r>
                            <a:rPr lang="en-US" sz="1200" b="0" i="1">
                              <a:latin typeface="Cambria Math" panose="02040503050406030204" pitchFamily="18" charset="0"/>
                            </a:rPr>
                            <m:t>𝛾</m:t>
                          </m:r>
                        </m:e>
                        <m:sub>
                          <m:r>
                            <a:rPr lang="en-US" sz="1200" b="0" i="1">
                              <a:latin typeface="Cambria Math" panose="02040503050406030204" pitchFamily="18" charset="0"/>
                            </a:rPr>
                            <m:t>𝑙𝑠</m:t>
                          </m:r>
                        </m:sub>
                      </m:sSub>
                      <m:r>
                        <a:rPr lang="en-US" sz="1200" b="0" i="1">
                          <a:latin typeface="Cambria Math" panose="02040503050406030204" pitchFamily="18" charset="0"/>
                        </a:rPr>
                        <m:t>𝛻</m:t>
                      </m:r>
                      <m:r>
                        <a:rPr lang="en-US" sz="1200" b="0" i="1">
                          <a:latin typeface="Cambria Math" panose="02040503050406030204" pitchFamily="18" charset="0"/>
                        </a:rPr>
                        <m:t>∙</m:t>
                      </m:r>
                      <m:d>
                        <m:dPr>
                          <m:ctrlPr>
                            <a:rPr lang="en-US" sz="1200" b="0" i="1">
                              <a:latin typeface="Cambria Math" panose="02040503050406030204" pitchFamily="18" charset="0"/>
                            </a:rPr>
                          </m:ctrlPr>
                        </m:dPr>
                        <m:e>
                          <m:sSub>
                            <m:sSubPr>
                              <m:ctrlPr>
                                <a:rPr lang="en-US" sz="1200" b="0" i="1">
                                  <a:latin typeface="Cambria Math" panose="02040503050406030204" pitchFamily="18" charset="0"/>
                                </a:rPr>
                              </m:ctrlPr>
                            </m:sSubPr>
                            <m:e>
                              <m:r>
                                <a:rPr lang="en-US" sz="1200" b="0" i="1">
                                  <a:latin typeface="Cambria Math" panose="02040503050406030204" pitchFamily="18" charset="0"/>
                                </a:rPr>
                                <m:t>𝜀</m:t>
                              </m:r>
                            </m:e>
                            <m:sub>
                              <m:r>
                                <a:rPr lang="en-US" sz="1200" b="0" i="1">
                                  <a:latin typeface="Cambria Math" panose="02040503050406030204" pitchFamily="18" charset="0"/>
                                </a:rPr>
                                <m:t>𝑙𝑠</m:t>
                              </m:r>
                            </m:sub>
                          </m:sSub>
                          <m:r>
                            <a:rPr lang="en-US" sz="1200" b="0" i="1">
                              <a:latin typeface="Cambria Math" panose="02040503050406030204" pitchFamily="18" charset="0"/>
                            </a:rPr>
                            <m:t>𝛻𝜙</m:t>
                          </m:r>
                          <m:r>
                            <a:rPr lang="en-US" sz="1200" b="0" i="1">
                              <a:latin typeface="Cambria Math" panose="02040503050406030204" pitchFamily="18" charset="0"/>
                            </a:rPr>
                            <m:t>−</m:t>
                          </m:r>
                          <m:r>
                            <a:rPr lang="en-US" sz="1200" b="0" i="1">
                              <a:latin typeface="Cambria Math" panose="02040503050406030204" pitchFamily="18" charset="0"/>
                            </a:rPr>
                            <m:t>𝜙</m:t>
                          </m:r>
                          <m:d>
                            <m:dPr>
                              <m:ctrlPr>
                                <a:rPr lang="en-US" sz="1200" b="0" i="1">
                                  <a:latin typeface="Cambria Math" panose="02040503050406030204" pitchFamily="18" charset="0"/>
                                </a:rPr>
                              </m:ctrlPr>
                            </m:dPr>
                            <m:e>
                              <m:r>
                                <a:rPr lang="en-US" sz="1200" b="0" i="1">
                                  <a:latin typeface="Cambria Math" panose="02040503050406030204" pitchFamily="18" charset="0"/>
                                </a:rPr>
                                <m:t>1−</m:t>
                              </m:r>
                              <m:r>
                                <a:rPr lang="en-US" sz="1200" b="0" i="1">
                                  <a:latin typeface="Cambria Math" panose="02040503050406030204" pitchFamily="18" charset="0"/>
                                </a:rPr>
                                <m:t>𝜙</m:t>
                              </m:r>
                            </m:e>
                          </m:d>
                          <m:f>
                            <m:fPr>
                              <m:ctrlPr>
                                <a:rPr lang="en-US" sz="1200" b="0" i="1">
                                  <a:latin typeface="Cambria Math" panose="02040503050406030204" pitchFamily="18" charset="0"/>
                                </a:rPr>
                              </m:ctrlPr>
                            </m:fPr>
                            <m:num>
                              <m:r>
                                <a:rPr lang="en-US" sz="1200" b="0" i="1">
                                  <a:latin typeface="Cambria Math" panose="02040503050406030204" pitchFamily="18" charset="0"/>
                                </a:rPr>
                                <m:t>𝛻𝜙</m:t>
                              </m:r>
                            </m:num>
                            <m:den>
                              <m:d>
                                <m:dPr>
                                  <m:begChr m:val="|"/>
                                  <m:endChr m:val="|"/>
                                  <m:ctrlPr>
                                    <a:rPr lang="en-US" sz="1200" b="0" i="1">
                                      <a:latin typeface="Cambria Math" panose="02040503050406030204" pitchFamily="18" charset="0"/>
                                    </a:rPr>
                                  </m:ctrlPr>
                                </m:dPr>
                                <m:e>
                                  <m:r>
                                    <a:rPr lang="en-US" sz="1200" b="0" i="1">
                                      <a:latin typeface="Cambria Math" panose="02040503050406030204" pitchFamily="18" charset="0"/>
                                    </a:rPr>
                                    <m:t>𝛻𝜙</m:t>
                                  </m:r>
                                </m:e>
                              </m:d>
                            </m:den>
                          </m:f>
                        </m:e>
                      </m:d>
                    </m:oMath>
                  </m:oMathPara>
                </a14:m>
                <a:endParaRPr lang="en-US" sz="1200" i="1" dirty="0"/>
              </a:p>
            </p:txBody>
          </p:sp>
        </mc:Choice>
        <mc:Fallback xmlns="">
          <p:sp>
            <p:nvSpPr>
              <p:cNvPr id="59" name="Rectangle 58">
                <a:extLst>
                  <a:ext uri="{FF2B5EF4-FFF2-40B4-BE49-F238E27FC236}">
                    <a16:creationId xmlns:a16="http://schemas.microsoft.com/office/drawing/2014/main" id="{51836060-56B8-4584-AB3E-05937FFBD92D}"/>
                  </a:ext>
                </a:extLst>
              </p:cNvPr>
              <p:cNvSpPr>
                <a:spLocks noRot="1" noChangeAspect="1" noMove="1" noResize="1" noEditPoints="1" noAdjustHandles="1" noChangeArrowheads="1" noChangeShapeType="1" noTextEdit="1"/>
              </p:cNvSpPr>
              <p:nvPr/>
            </p:nvSpPr>
            <p:spPr>
              <a:xfrm>
                <a:off x="9799984" y="6807567"/>
                <a:ext cx="4201342" cy="507318"/>
              </a:xfrm>
              <a:prstGeom prst="rect">
                <a:avLst/>
              </a:prstGeom>
              <a:blipFill>
                <a:blip r:embed="rId5"/>
                <a:stretch>
                  <a:fillRect b="-1205"/>
                </a:stretch>
              </a:blipFill>
            </p:spPr>
            <p:txBody>
              <a:bodyPr/>
              <a:lstStyle/>
              <a:p>
                <a:r>
                  <a:rPr lang="en-GB">
                    <a:noFill/>
                  </a:rPr>
                  <a:t> </a:t>
                </a:r>
              </a:p>
            </p:txBody>
          </p:sp>
        </mc:Fallback>
      </mc:AlternateContent>
      <p:pic>
        <p:nvPicPr>
          <p:cNvPr id="67" name="Picture 66">
            <a:extLst>
              <a:ext uri="{FF2B5EF4-FFF2-40B4-BE49-F238E27FC236}">
                <a16:creationId xmlns:a16="http://schemas.microsoft.com/office/drawing/2014/main" id="{F43DC8C4-8DD0-41EE-91BB-A9DA47328C3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524" r="3035"/>
          <a:stretch/>
        </p:blipFill>
        <p:spPr bwMode="auto">
          <a:xfrm>
            <a:off x="8088304" y="7354890"/>
            <a:ext cx="3121203" cy="1840161"/>
          </a:xfrm>
          <a:prstGeom prst="rect">
            <a:avLst/>
          </a:prstGeom>
          <a:ln>
            <a:noFill/>
          </a:ln>
          <a:extLst>
            <a:ext uri="{53640926-AAD7-44D8-BBD7-CCE9431645EC}">
              <a14:shadowObscured xmlns:a14="http://schemas.microsoft.com/office/drawing/2010/main"/>
            </a:ext>
          </a:extLst>
        </p:spPr>
      </p:pic>
      <p:pic>
        <p:nvPicPr>
          <p:cNvPr id="68" name="Picture 67">
            <a:extLst>
              <a:ext uri="{FF2B5EF4-FFF2-40B4-BE49-F238E27FC236}">
                <a16:creationId xmlns:a16="http://schemas.microsoft.com/office/drawing/2014/main" id="{90B49EC2-94FA-4B21-84B4-C2BA6E23D66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939057" y="8401811"/>
            <a:ext cx="869163" cy="661602"/>
          </a:xfrm>
          <a:prstGeom prst="rect">
            <a:avLst/>
          </a:prstGeom>
        </p:spPr>
      </p:pic>
      <p:pic>
        <p:nvPicPr>
          <p:cNvPr id="63" name="Picture 62">
            <a:extLst>
              <a:ext uri="{FF2B5EF4-FFF2-40B4-BE49-F238E27FC236}">
                <a16:creationId xmlns:a16="http://schemas.microsoft.com/office/drawing/2014/main" id="{82AD1389-2BFC-412C-8276-B959DEE0D7CA}"/>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r="2882"/>
          <a:stretch/>
        </p:blipFill>
        <p:spPr bwMode="auto">
          <a:xfrm>
            <a:off x="11209946" y="7360343"/>
            <a:ext cx="3121203" cy="1834556"/>
          </a:xfrm>
          <a:prstGeom prst="rect">
            <a:avLst/>
          </a:prstGeom>
          <a:ln>
            <a:noFill/>
          </a:ln>
          <a:extLst>
            <a:ext uri="{53640926-AAD7-44D8-BBD7-CCE9431645EC}">
              <a14:shadowObscured xmlns:a14="http://schemas.microsoft.com/office/drawing/2010/main"/>
            </a:ext>
          </a:extLst>
        </p:spPr>
      </p:pic>
      <p:grpSp>
        <p:nvGrpSpPr>
          <p:cNvPr id="4" name="Group 3">
            <a:extLst>
              <a:ext uri="{FF2B5EF4-FFF2-40B4-BE49-F238E27FC236}">
                <a16:creationId xmlns:a16="http://schemas.microsoft.com/office/drawing/2014/main" id="{B3FB05B0-4C70-41CA-9250-677695C68216}"/>
              </a:ext>
            </a:extLst>
          </p:cNvPr>
          <p:cNvGrpSpPr>
            <a:grpSpLocks noChangeAspect="1"/>
          </p:cNvGrpSpPr>
          <p:nvPr/>
        </p:nvGrpSpPr>
        <p:grpSpPr>
          <a:xfrm>
            <a:off x="1273581" y="15756750"/>
            <a:ext cx="2416266" cy="3043895"/>
            <a:chOff x="8378141" y="6309592"/>
            <a:chExt cx="1812400" cy="2283174"/>
          </a:xfrm>
        </p:grpSpPr>
        <p:pic>
          <p:nvPicPr>
            <p:cNvPr id="78" name="Picture 77">
              <a:extLst>
                <a:ext uri="{FF2B5EF4-FFF2-40B4-BE49-F238E27FC236}">
                  <a16:creationId xmlns:a16="http://schemas.microsoft.com/office/drawing/2014/main" id="{1F843C52-8806-4D80-B481-4894237BD8D3}"/>
                </a:ext>
              </a:extLst>
            </p:cNvPr>
            <p:cNvPicPr>
              <a:picLocks noChangeAspect="1"/>
            </p:cNvPicPr>
            <p:nvPr/>
          </p:nvPicPr>
          <p:blipFill rotWithShape="1">
            <a:blip r:embed="rId9">
              <a:extLst>
                <a:ext uri="{28A0092B-C50C-407E-A947-70E740481C1C}">
                  <a14:useLocalDpi xmlns:a14="http://schemas.microsoft.com/office/drawing/2010/main" val="0"/>
                </a:ext>
              </a:extLst>
            </a:blip>
            <a:srcRect l="20454" r="61058"/>
            <a:stretch/>
          </p:blipFill>
          <p:spPr>
            <a:xfrm>
              <a:off x="8378141" y="6309592"/>
              <a:ext cx="1637423" cy="2283174"/>
            </a:xfrm>
            <a:prstGeom prst="rect">
              <a:avLst/>
            </a:prstGeom>
          </p:spPr>
        </p:pic>
        <p:pic>
          <p:nvPicPr>
            <p:cNvPr id="79" name="Picture 78">
              <a:extLst>
                <a:ext uri="{FF2B5EF4-FFF2-40B4-BE49-F238E27FC236}">
                  <a16:creationId xmlns:a16="http://schemas.microsoft.com/office/drawing/2014/main" id="{4FAE62A0-98AC-4B81-ABC0-3569E5FE9216}"/>
                </a:ext>
              </a:extLst>
            </p:cNvPr>
            <p:cNvPicPr>
              <a:picLocks noChangeAspect="1"/>
            </p:cNvPicPr>
            <p:nvPr/>
          </p:nvPicPr>
          <p:blipFill rotWithShape="1">
            <a:blip r:embed="rId9">
              <a:extLst>
                <a:ext uri="{28A0092B-C50C-407E-A947-70E740481C1C}">
                  <a14:useLocalDpi xmlns:a14="http://schemas.microsoft.com/office/drawing/2010/main" val="0"/>
                </a:ext>
              </a:extLst>
            </a:blip>
            <a:srcRect t="20682" r="82020" b="20507"/>
            <a:stretch/>
          </p:blipFill>
          <p:spPr>
            <a:xfrm>
              <a:off x="9248809" y="6310929"/>
              <a:ext cx="941732" cy="2281837"/>
            </a:xfrm>
            <a:prstGeom prst="rect">
              <a:avLst/>
            </a:prstGeom>
          </p:spPr>
        </p:pic>
      </p:grpSp>
      <p:sp>
        <p:nvSpPr>
          <p:cNvPr id="80" name="Textfeld 41">
            <a:extLst>
              <a:ext uri="{FF2B5EF4-FFF2-40B4-BE49-F238E27FC236}">
                <a16:creationId xmlns:a16="http://schemas.microsoft.com/office/drawing/2014/main" id="{F6A624BA-0B71-4B01-AA2D-076ABE3E9F81}"/>
              </a:ext>
            </a:extLst>
          </p:cNvPr>
          <p:cNvSpPr txBox="1"/>
          <p:nvPr/>
        </p:nvSpPr>
        <p:spPr>
          <a:xfrm>
            <a:off x="7875178" y="12283821"/>
            <a:ext cx="6526212" cy="4023858"/>
          </a:xfrm>
          <a:prstGeom prst="rect">
            <a:avLst/>
          </a:prstGeom>
          <a:noFill/>
        </p:spPr>
        <p:txBody>
          <a:bodyPr wrap="square" lIns="0" tIns="0" rIns="0" bIns="0" rtlCol="0">
            <a:spAutoFit/>
          </a:bodyPr>
          <a:lstStyle/>
          <a:p>
            <a:pPr>
              <a:lnSpc>
                <a:spcPct val="150000"/>
              </a:lnSpc>
            </a:pPr>
            <a:r>
              <a:rPr lang="en-US" sz="2000" b="1" dirty="0">
                <a:solidFill>
                  <a:srgbClr val="00B0F0"/>
                </a:solidFill>
              </a:rPr>
              <a:t>V</a:t>
            </a:r>
            <a:r>
              <a:rPr lang="en-US" sz="2000" b="1" dirty="0"/>
              <a:t>erification, </a:t>
            </a:r>
            <a:r>
              <a:rPr lang="en-US" sz="2000" b="1" dirty="0">
                <a:solidFill>
                  <a:srgbClr val="00B0F0"/>
                </a:solidFill>
              </a:rPr>
              <a:t>V</a:t>
            </a:r>
            <a:r>
              <a:rPr lang="en-US" sz="2000" b="1" dirty="0"/>
              <a:t>alidation, </a:t>
            </a:r>
            <a:r>
              <a:rPr lang="en-US" sz="2000" b="1" dirty="0">
                <a:solidFill>
                  <a:srgbClr val="00B0F0"/>
                </a:solidFill>
              </a:rPr>
              <a:t>U</a:t>
            </a:r>
            <a:r>
              <a:rPr lang="en-US" sz="2000" b="1" dirty="0"/>
              <a:t>ncertainty </a:t>
            </a:r>
            <a:r>
              <a:rPr lang="en-US" sz="2000" b="1" dirty="0">
                <a:solidFill>
                  <a:srgbClr val="00B0F0"/>
                </a:solidFill>
              </a:rPr>
              <a:t>Q</a:t>
            </a:r>
            <a:r>
              <a:rPr lang="en-US" sz="2000" b="1" dirty="0"/>
              <a:t>uantification,</a:t>
            </a:r>
          </a:p>
          <a:p>
            <a:pPr>
              <a:lnSpc>
                <a:spcPct val="150000"/>
              </a:lnSpc>
            </a:pPr>
            <a:r>
              <a:rPr lang="en-US" sz="2000" b="1" dirty="0">
                <a:solidFill>
                  <a:srgbClr val="00B0F0"/>
                </a:solidFill>
              </a:rPr>
              <a:t>FAIR</a:t>
            </a:r>
            <a:r>
              <a:rPr lang="en-US" sz="2000" b="1" dirty="0"/>
              <a:t> principle for simulation data management,</a:t>
            </a:r>
          </a:p>
          <a:p>
            <a:pPr>
              <a:lnSpc>
                <a:spcPct val="150000"/>
              </a:lnSpc>
            </a:pPr>
            <a:r>
              <a:rPr lang="en-US" sz="2000" b="1" dirty="0">
                <a:solidFill>
                  <a:srgbClr val="00B0F0"/>
                </a:solidFill>
              </a:rPr>
              <a:t>Digital Twin </a:t>
            </a:r>
            <a:r>
              <a:rPr lang="en-US" sz="2000" b="1" dirty="0" err="1"/>
              <a:t>modlling</a:t>
            </a:r>
            <a:r>
              <a:rPr lang="en-US" sz="2000" b="1" dirty="0"/>
              <a:t>, </a:t>
            </a:r>
          </a:p>
          <a:p>
            <a:pPr>
              <a:lnSpc>
                <a:spcPct val="150000"/>
              </a:lnSpc>
            </a:pPr>
            <a:r>
              <a:rPr lang="en-US" sz="2000" b="1" dirty="0">
                <a:solidFill>
                  <a:srgbClr val="00B0F0"/>
                </a:solidFill>
              </a:rPr>
              <a:t>AI-based, cloud-based </a:t>
            </a:r>
            <a:r>
              <a:rPr lang="en-US" sz="2000" b="1" dirty="0"/>
              <a:t>simulation platform</a:t>
            </a:r>
          </a:p>
          <a:p>
            <a:pPr>
              <a:lnSpc>
                <a:spcPct val="110000"/>
              </a:lnSpc>
            </a:pPr>
            <a:endParaRPr lang="en-US" sz="1200" dirty="0"/>
          </a:p>
          <a:p>
            <a:pPr marL="266700" indent="-266700" defTabSz="1133942">
              <a:lnSpc>
                <a:spcPct val="120000"/>
              </a:lnSpc>
              <a:buClr>
                <a:srgbClr val="F39200"/>
              </a:buClr>
              <a:buBlip>
                <a:blip r:embed="rId2"/>
              </a:buBlip>
            </a:pPr>
            <a:r>
              <a:rPr lang="en-GB" sz="1200" dirty="0"/>
              <a:t>Deeply applying VVUQ (Verification, Validation, Uncertainty Quantification) standards and adhering to FAIR (Findable, Accessible, Interoperable, and Reusable) principles is crucial in simulations to ensure accuracy and reliability.</a:t>
            </a:r>
          </a:p>
          <a:p>
            <a:pPr marL="266700" indent="-266700" defTabSz="1133942">
              <a:lnSpc>
                <a:spcPct val="120000"/>
              </a:lnSpc>
              <a:buClr>
                <a:srgbClr val="F39200"/>
              </a:buClr>
              <a:buBlip>
                <a:blip r:embed="rId2"/>
              </a:buBlip>
            </a:pPr>
            <a:r>
              <a:rPr lang="en-GB" sz="1200" dirty="0"/>
              <a:t>Investigating the integration of reduced-order </a:t>
            </a:r>
            <a:r>
              <a:rPr lang="en-GB" sz="1200" dirty="0" err="1"/>
              <a:t>modeling</a:t>
            </a:r>
            <a:r>
              <a:rPr lang="en-GB" sz="1200" dirty="0"/>
              <a:t> and the deployment of digital twins in the simulation workflow is essential [5].</a:t>
            </a:r>
          </a:p>
          <a:p>
            <a:pPr marL="266700" indent="-266700" defTabSz="1133942">
              <a:lnSpc>
                <a:spcPct val="120000"/>
              </a:lnSpc>
              <a:buClr>
                <a:srgbClr val="F39200"/>
              </a:buClr>
              <a:buBlip>
                <a:blip r:embed="rId2"/>
              </a:buBlip>
            </a:pPr>
            <a:r>
              <a:rPr lang="en-GB" sz="1200" dirty="0"/>
              <a:t>AI-based, cloud-based simulation platform requires substantial amount of high-quality, legally approved data to train the model.</a:t>
            </a:r>
          </a:p>
          <a:p>
            <a:pPr marL="266700" indent="-266700" defTabSz="1133942">
              <a:lnSpc>
                <a:spcPct val="120000"/>
              </a:lnSpc>
              <a:buClr>
                <a:srgbClr val="F39200"/>
              </a:buClr>
              <a:buBlip>
                <a:blip r:embed="rId2"/>
              </a:buBlip>
            </a:pPr>
            <a:r>
              <a:rPr lang="en-GB" sz="1200" dirty="0"/>
              <a:t>The development of a specialized AI foundation model for simulation has the potential to revolutionize the world of simulation [6].</a:t>
            </a:r>
          </a:p>
        </p:txBody>
      </p:sp>
      <p:pic>
        <p:nvPicPr>
          <p:cNvPr id="81" name="Picture 5">
            <a:extLst>
              <a:ext uri="{FF2B5EF4-FFF2-40B4-BE49-F238E27FC236}">
                <a16:creationId xmlns:a16="http://schemas.microsoft.com/office/drawing/2014/main" id="{CC7E49D0-FB55-4F58-A4E9-FBD9148ED99E}"/>
              </a:ext>
            </a:extLst>
          </p:cNvPr>
          <p:cNvPicPr>
            <a:picLocks noChangeAspect="1" noChangeArrowheads="1"/>
          </p:cNvPicPr>
          <p:nvPr/>
        </p:nvPicPr>
        <p:blipFill rotWithShape="1">
          <a:blip r:embed="rId10">
            <a:extLst>
              <a:ext uri="{28A0092B-C50C-407E-A947-70E740481C1C}">
                <a14:useLocalDpi xmlns:a14="http://schemas.microsoft.com/office/drawing/2010/main" val="0"/>
              </a:ext>
            </a:extLst>
          </a:blip>
          <a:srcRect b="43979"/>
          <a:stretch/>
        </p:blipFill>
        <p:spPr bwMode="auto">
          <a:xfrm>
            <a:off x="1282530" y="11077494"/>
            <a:ext cx="2722652" cy="16415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3" name="Picture 82">
            <a:extLst>
              <a:ext uri="{FF2B5EF4-FFF2-40B4-BE49-F238E27FC236}">
                <a16:creationId xmlns:a16="http://schemas.microsoft.com/office/drawing/2014/main" id="{EBDF8536-ADB4-4CE3-A311-79D1EBBB1ECA}"/>
              </a:ext>
            </a:extLst>
          </p:cNvPr>
          <p:cNvPicPr>
            <a:picLocks noChangeAspect="1"/>
          </p:cNvPicPr>
          <p:nvPr/>
        </p:nvPicPr>
        <p:blipFill>
          <a:blip r:embed="rId11"/>
          <a:stretch>
            <a:fillRect/>
          </a:stretch>
        </p:blipFill>
        <p:spPr>
          <a:xfrm>
            <a:off x="1273581" y="8930346"/>
            <a:ext cx="2722652" cy="1922777"/>
          </a:xfrm>
          <a:prstGeom prst="rect">
            <a:avLst/>
          </a:prstGeom>
        </p:spPr>
      </p:pic>
      <p:pic>
        <p:nvPicPr>
          <p:cNvPr id="6" name="Picture 5">
            <a:extLst>
              <a:ext uri="{FF2B5EF4-FFF2-40B4-BE49-F238E27FC236}">
                <a16:creationId xmlns:a16="http://schemas.microsoft.com/office/drawing/2014/main" id="{63DE76A9-8105-4388-BD47-EF4FDBF81522}"/>
              </a:ext>
            </a:extLst>
          </p:cNvPr>
          <p:cNvPicPr>
            <a:picLocks noChangeAspect="1"/>
          </p:cNvPicPr>
          <p:nvPr/>
        </p:nvPicPr>
        <p:blipFill>
          <a:blip r:embed="rId12"/>
          <a:stretch>
            <a:fillRect/>
          </a:stretch>
        </p:blipFill>
        <p:spPr>
          <a:xfrm>
            <a:off x="12225064" y="10231550"/>
            <a:ext cx="1946599" cy="1438185"/>
          </a:xfrm>
          <a:prstGeom prst="rect">
            <a:avLst/>
          </a:prstGeom>
        </p:spPr>
      </p:pic>
      <p:cxnSp>
        <p:nvCxnSpPr>
          <p:cNvPr id="91" name="Gerader Verbinder 25">
            <a:extLst>
              <a:ext uri="{FF2B5EF4-FFF2-40B4-BE49-F238E27FC236}">
                <a16:creationId xmlns:a16="http://schemas.microsoft.com/office/drawing/2014/main" id="{5682F176-754F-4964-B579-C8AB623B2D9A}"/>
              </a:ext>
            </a:extLst>
          </p:cNvPr>
          <p:cNvCxnSpPr/>
          <p:nvPr/>
        </p:nvCxnSpPr>
        <p:spPr>
          <a:xfrm>
            <a:off x="984523" y="14243361"/>
            <a:ext cx="62611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F6C7BF64-9CD2-47D8-B442-AC15A7F2C44B}"/>
              </a:ext>
            </a:extLst>
          </p:cNvPr>
          <p:cNvPicPr>
            <a:picLocks noChangeAspect="1"/>
          </p:cNvPicPr>
          <p:nvPr/>
        </p:nvPicPr>
        <p:blipFill rotWithShape="1">
          <a:blip r:embed="rId13"/>
          <a:srcRect r="1814"/>
          <a:stretch/>
        </p:blipFill>
        <p:spPr>
          <a:xfrm rot="16200000">
            <a:off x="4201833" y="11366820"/>
            <a:ext cx="1641565" cy="1068872"/>
          </a:xfrm>
          <a:prstGeom prst="rect">
            <a:avLst/>
          </a:prstGeom>
        </p:spPr>
      </p:pic>
      <p:pic>
        <p:nvPicPr>
          <p:cNvPr id="15" name="Picture 14">
            <a:extLst>
              <a:ext uri="{FF2B5EF4-FFF2-40B4-BE49-F238E27FC236}">
                <a16:creationId xmlns:a16="http://schemas.microsoft.com/office/drawing/2014/main" id="{84D5FD77-FCB9-41B1-A40A-821843BFF345}"/>
              </a:ext>
            </a:extLst>
          </p:cNvPr>
          <p:cNvPicPr>
            <a:picLocks noChangeAspect="1"/>
          </p:cNvPicPr>
          <p:nvPr/>
        </p:nvPicPr>
        <p:blipFill>
          <a:blip r:embed="rId14"/>
          <a:stretch>
            <a:fillRect/>
          </a:stretch>
        </p:blipFill>
        <p:spPr>
          <a:xfrm rot="16200000">
            <a:off x="5334357" y="11362002"/>
            <a:ext cx="1636808" cy="1068874"/>
          </a:xfrm>
          <a:prstGeom prst="rect">
            <a:avLst/>
          </a:prstGeom>
        </p:spPr>
      </p:pic>
      <p:sp>
        <p:nvSpPr>
          <p:cNvPr id="93" name="Textfeld 40">
            <a:extLst>
              <a:ext uri="{FF2B5EF4-FFF2-40B4-BE49-F238E27FC236}">
                <a16:creationId xmlns:a16="http://schemas.microsoft.com/office/drawing/2014/main" id="{2022F660-E3A2-4340-8B0E-D12F569CDD55}"/>
              </a:ext>
            </a:extLst>
          </p:cNvPr>
          <p:cNvSpPr txBox="1"/>
          <p:nvPr/>
        </p:nvSpPr>
        <p:spPr>
          <a:xfrm>
            <a:off x="2525126" y="10842687"/>
            <a:ext cx="219561" cy="187424"/>
          </a:xfrm>
          <a:prstGeom prst="rect">
            <a:avLst/>
          </a:prstGeom>
          <a:noFill/>
        </p:spPr>
        <p:txBody>
          <a:bodyPr wrap="square" lIns="0" tIns="0" rIns="0" bIns="0" rtlCol="0">
            <a:spAutoFit/>
          </a:bodyPr>
          <a:lstStyle/>
          <a:p>
            <a:pPr lvl="0" defTabSz="1133942">
              <a:lnSpc>
                <a:spcPct val="110000"/>
              </a:lnSpc>
              <a:buClr>
                <a:srgbClr val="F39200"/>
              </a:buClr>
            </a:pPr>
            <a:r>
              <a:rPr lang="en-US" sz="1200" i="1" dirty="0">
                <a:solidFill>
                  <a:srgbClr val="0D1546"/>
                </a:solidFill>
              </a:rPr>
              <a:t>(a)</a:t>
            </a:r>
          </a:p>
        </p:txBody>
      </p:sp>
      <p:sp>
        <p:nvSpPr>
          <p:cNvPr id="94" name="Textfeld 40">
            <a:extLst>
              <a:ext uri="{FF2B5EF4-FFF2-40B4-BE49-F238E27FC236}">
                <a16:creationId xmlns:a16="http://schemas.microsoft.com/office/drawing/2014/main" id="{765EDDF7-CA5E-43AB-9249-553A82224A93}"/>
              </a:ext>
            </a:extLst>
          </p:cNvPr>
          <p:cNvSpPr txBox="1"/>
          <p:nvPr/>
        </p:nvSpPr>
        <p:spPr>
          <a:xfrm>
            <a:off x="4962753" y="12714843"/>
            <a:ext cx="348675" cy="187424"/>
          </a:xfrm>
          <a:prstGeom prst="rect">
            <a:avLst/>
          </a:prstGeom>
          <a:noFill/>
        </p:spPr>
        <p:txBody>
          <a:bodyPr wrap="square" lIns="0" tIns="0" rIns="0" bIns="0" rtlCol="0">
            <a:spAutoFit/>
          </a:bodyPr>
          <a:lstStyle/>
          <a:p>
            <a:pPr lvl="0" defTabSz="1133942">
              <a:lnSpc>
                <a:spcPct val="110000"/>
              </a:lnSpc>
              <a:buClr>
                <a:srgbClr val="F39200"/>
              </a:buClr>
            </a:pPr>
            <a:r>
              <a:rPr lang="en-US" sz="1200" i="1" dirty="0">
                <a:solidFill>
                  <a:srgbClr val="0D1546"/>
                </a:solidFill>
              </a:rPr>
              <a:t>(d</a:t>
            </a:r>
            <a:r>
              <a:rPr lang="en-US" sz="1200" i="1" baseline="-25000" dirty="0">
                <a:solidFill>
                  <a:srgbClr val="0D1546"/>
                </a:solidFill>
              </a:rPr>
              <a:t>1</a:t>
            </a:r>
            <a:r>
              <a:rPr lang="en-US" sz="1200" i="1" dirty="0">
                <a:solidFill>
                  <a:srgbClr val="0D1546"/>
                </a:solidFill>
              </a:rPr>
              <a:t>)</a:t>
            </a:r>
          </a:p>
        </p:txBody>
      </p:sp>
      <p:sp>
        <p:nvSpPr>
          <p:cNvPr id="95" name="Textfeld 40">
            <a:extLst>
              <a:ext uri="{FF2B5EF4-FFF2-40B4-BE49-F238E27FC236}">
                <a16:creationId xmlns:a16="http://schemas.microsoft.com/office/drawing/2014/main" id="{CFCD6A6E-7BFF-40FB-970F-C1E986A2DF6B}"/>
              </a:ext>
            </a:extLst>
          </p:cNvPr>
          <p:cNvSpPr txBox="1"/>
          <p:nvPr/>
        </p:nvSpPr>
        <p:spPr>
          <a:xfrm>
            <a:off x="5500985" y="10842687"/>
            <a:ext cx="234678" cy="187424"/>
          </a:xfrm>
          <a:prstGeom prst="rect">
            <a:avLst/>
          </a:prstGeom>
          <a:noFill/>
        </p:spPr>
        <p:txBody>
          <a:bodyPr wrap="square" lIns="0" tIns="0" rIns="0" bIns="0" rtlCol="0">
            <a:spAutoFit/>
          </a:bodyPr>
          <a:lstStyle/>
          <a:p>
            <a:pPr lvl="0" defTabSz="1133942">
              <a:lnSpc>
                <a:spcPct val="110000"/>
              </a:lnSpc>
              <a:buClr>
                <a:srgbClr val="F39200"/>
              </a:buClr>
            </a:pPr>
            <a:r>
              <a:rPr lang="en-US" sz="1200" i="1" dirty="0">
                <a:solidFill>
                  <a:srgbClr val="0D1546"/>
                </a:solidFill>
              </a:rPr>
              <a:t>(b)</a:t>
            </a:r>
          </a:p>
        </p:txBody>
      </p:sp>
      <p:sp>
        <p:nvSpPr>
          <p:cNvPr id="96" name="Textfeld 40">
            <a:extLst>
              <a:ext uri="{FF2B5EF4-FFF2-40B4-BE49-F238E27FC236}">
                <a16:creationId xmlns:a16="http://schemas.microsoft.com/office/drawing/2014/main" id="{F5960705-7CB2-4116-80D8-27038D6B9D64}"/>
              </a:ext>
            </a:extLst>
          </p:cNvPr>
          <p:cNvSpPr txBox="1"/>
          <p:nvPr/>
        </p:nvSpPr>
        <p:spPr>
          <a:xfrm>
            <a:off x="2525126" y="12714843"/>
            <a:ext cx="219561" cy="187424"/>
          </a:xfrm>
          <a:prstGeom prst="rect">
            <a:avLst/>
          </a:prstGeom>
          <a:noFill/>
        </p:spPr>
        <p:txBody>
          <a:bodyPr wrap="square" lIns="0" tIns="0" rIns="0" bIns="0" rtlCol="0">
            <a:spAutoFit/>
          </a:bodyPr>
          <a:lstStyle/>
          <a:p>
            <a:pPr lvl="0" defTabSz="1133942">
              <a:lnSpc>
                <a:spcPct val="110000"/>
              </a:lnSpc>
              <a:buClr>
                <a:srgbClr val="F39200"/>
              </a:buClr>
            </a:pPr>
            <a:r>
              <a:rPr lang="en-US" sz="1200" i="1" dirty="0">
                <a:solidFill>
                  <a:srgbClr val="0D1546"/>
                </a:solidFill>
              </a:rPr>
              <a:t>(c)</a:t>
            </a:r>
          </a:p>
        </p:txBody>
      </p:sp>
      <p:sp>
        <p:nvSpPr>
          <p:cNvPr id="97" name="Textfeld 40">
            <a:extLst>
              <a:ext uri="{FF2B5EF4-FFF2-40B4-BE49-F238E27FC236}">
                <a16:creationId xmlns:a16="http://schemas.microsoft.com/office/drawing/2014/main" id="{BE9F5729-99AA-4D9D-9BB8-9471B0D88E9C}"/>
              </a:ext>
            </a:extLst>
          </p:cNvPr>
          <p:cNvSpPr txBox="1"/>
          <p:nvPr/>
        </p:nvSpPr>
        <p:spPr>
          <a:xfrm>
            <a:off x="6016993" y="12722039"/>
            <a:ext cx="271535" cy="187424"/>
          </a:xfrm>
          <a:prstGeom prst="rect">
            <a:avLst/>
          </a:prstGeom>
          <a:noFill/>
        </p:spPr>
        <p:txBody>
          <a:bodyPr wrap="square" lIns="0" tIns="0" rIns="0" bIns="0" rtlCol="0">
            <a:spAutoFit/>
          </a:bodyPr>
          <a:lstStyle/>
          <a:p>
            <a:pPr lvl="0" defTabSz="1133942">
              <a:lnSpc>
                <a:spcPct val="110000"/>
              </a:lnSpc>
              <a:buClr>
                <a:srgbClr val="F39200"/>
              </a:buClr>
            </a:pPr>
            <a:r>
              <a:rPr lang="en-US" sz="1200" i="1" dirty="0">
                <a:solidFill>
                  <a:srgbClr val="0D1546"/>
                </a:solidFill>
              </a:rPr>
              <a:t>(d</a:t>
            </a:r>
            <a:r>
              <a:rPr lang="en-US" sz="1200" i="1" baseline="-25000" dirty="0">
                <a:solidFill>
                  <a:srgbClr val="0D1546"/>
                </a:solidFill>
              </a:rPr>
              <a:t>2</a:t>
            </a:r>
            <a:r>
              <a:rPr lang="en-US" sz="1200" i="1" dirty="0">
                <a:solidFill>
                  <a:srgbClr val="0D1546"/>
                </a:solidFill>
              </a:rPr>
              <a:t>)</a:t>
            </a:r>
          </a:p>
        </p:txBody>
      </p:sp>
      <p:pic>
        <p:nvPicPr>
          <p:cNvPr id="104" name="Picture 103">
            <a:extLst>
              <a:ext uri="{FF2B5EF4-FFF2-40B4-BE49-F238E27FC236}">
                <a16:creationId xmlns:a16="http://schemas.microsoft.com/office/drawing/2014/main" id="{9B158D62-E7E0-4980-AF58-A5B5A4AA9AD6}"/>
              </a:ext>
            </a:extLst>
          </p:cNvPr>
          <p:cNvPicPr>
            <a:picLocks noChangeAspect="1"/>
          </p:cNvPicPr>
          <p:nvPr/>
        </p:nvPicPr>
        <p:blipFill>
          <a:blip r:embed="rId15"/>
          <a:stretch>
            <a:fillRect/>
          </a:stretch>
        </p:blipFill>
        <p:spPr>
          <a:xfrm>
            <a:off x="4284680" y="8937737"/>
            <a:ext cx="2584030" cy="1922777"/>
          </a:xfrm>
          <a:prstGeom prst="rect">
            <a:avLst/>
          </a:prstGeom>
        </p:spPr>
      </p:pic>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2538D14-64A1-4ECB-B42B-899F90A95B4C}"/>
                  </a:ext>
                </a:extLst>
              </p:cNvPr>
              <p:cNvSpPr txBox="1"/>
              <p:nvPr/>
            </p:nvSpPr>
            <p:spPr>
              <a:xfrm>
                <a:off x="8357008" y="10553642"/>
                <a:ext cx="1473674" cy="441980"/>
              </a:xfrm>
              <a:prstGeom prst="rect">
                <a:avLst/>
              </a:prstGeom>
              <a:noFill/>
            </p:spPr>
            <p:txBody>
              <a:bodyPr wrap="square" lIns="0" tIns="0" rIns="0" bIns="0" rtlCol="0">
                <a:spAutoFit/>
              </a:bodyPr>
              <a:lstStyle/>
              <a:p>
                <a:pPr>
                  <a:lnSpc>
                    <a:spcPct val="110000"/>
                  </a:lnSpc>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𝐺</m:t>
                      </m:r>
                      <m:r>
                        <a:rPr lang="en-US" sz="1200" b="0" i="1" smtClean="0">
                          <a:latin typeface="Cambria Math" panose="02040503050406030204" pitchFamily="18" charset="0"/>
                        </a:rPr>
                        <m:t>=</m:t>
                      </m:r>
                      <m:r>
                        <a:rPr lang="en-US" sz="1200" b="0" i="1" smtClean="0">
                          <a:latin typeface="Cambria Math" panose="02040503050406030204" pitchFamily="18" charset="0"/>
                        </a:rPr>
                        <m:t>𝑍</m:t>
                      </m:r>
                      <m:f>
                        <m:fPr>
                          <m:ctrlPr>
                            <a:rPr lang="en-GB" sz="1200" i="1" smtClean="0">
                              <a:latin typeface="Cambria Math" panose="02040503050406030204" pitchFamily="18" charset="0"/>
                            </a:rPr>
                          </m:ctrlPr>
                        </m:fPr>
                        <m:num>
                          <m:r>
                            <a:rPr lang="en-US" sz="1200" b="0" i="1" smtClean="0">
                              <a:latin typeface="Cambria Math" panose="02040503050406030204" pitchFamily="18" charset="0"/>
                            </a:rPr>
                            <m:t>(1−</m:t>
                          </m:r>
                          <m:sSubSup>
                            <m:sSubSupPr>
                              <m:ctrlPr>
                                <a:rPr lang="en-US" sz="1200" b="0" i="1" smtClean="0">
                                  <a:latin typeface="Cambria Math" panose="02040503050406030204" pitchFamily="18" charset="0"/>
                                </a:rPr>
                              </m:ctrlPr>
                            </m:sSubSupPr>
                            <m:e>
                              <m:r>
                                <a:rPr lang="en-US" sz="1200" b="0" i="1" smtClean="0">
                                  <a:latin typeface="Cambria Math" panose="02040503050406030204" pitchFamily="18" charset="0"/>
                                  <a:ea typeface="Cambria Math" panose="02040503050406030204" pitchFamily="18" charset="0"/>
                                </a:rPr>
                                <m:t>𝜐</m:t>
                              </m:r>
                            </m:e>
                            <m:sub>
                              <m:r>
                                <a:rPr lang="en-US" sz="1200" b="0" i="1" smtClean="0">
                                  <a:latin typeface="Cambria Math" panose="02040503050406030204" pitchFamily="18" charset="0"/>
                                </a:rPr>
                                <m:t>𝑐</m:t>
                              </m:r>
                            </m:sub>
                            <m:sup>
                              <m:r>
                                <a:rPr lang="en-US" sz="1200" b="0" i="1" smtClean="0">
                                  <a:latin typeface="Cambria Math" panose="02040503050406030204" pitchFamily="18" charset="0"/>
                                </a:rPr>
                                <m:t>2</m:t>
                              </m:r>
                            </m:sup>
                          </m:sSubSup>
                          <m:r>
                            <a:rPr lang="en-US" sz="1200" b="0" i="1" smtClean="0">
                              <a:latin typeface="Cambria Math" panose="02040503050406030204" pitchFamily="18" charset="0"/>
                            </a:rPr>
                            <m:t>)</m:t>
                          </m:r>
                          <m:sSup>
                            <m:sSupPr>
                              <m:ctrlPr>
                                <a:rPr lang="en-US" sz="1200" b="0" i="1" smtClean="0">
                                  <a:latin typeface="Cambria Math" panose="02040503050406030204" pitchFamily="18" charset="0"/>
                                </a:rPr>
                              </m:ctrlPr>
                            </m:sSupPr>
                            <m:e>
                              <m:r>
                                <a:rPr lang="en-US" sz="1200" b="0" i="1" smtClean="0">
                                  <a:latin typeface="Cambria Math" panose="02040503050406030204" pitchFamily="18" charset="0"/>
                                  <a:ea typeface="Cambria Math" panose="02040503050406030204" pitchFamily="18" charset="0"/>
                                </a:rPr>
                                <m:t>𝜎</m:t>
                              </m:r>
                            </m:e>
                            <m:sup>
                              <m:r>
                                <a:rPr lang="en-US" sz="1200" b="0" i="1" smtClean="0">
                                  <a:latin typeface="Cambria Math" panose="02040503050406030204" pitchFamily="18" charset="0"/>
                                </a:rPr>
                                <m:t>2</m:t>
                              </m:r>
                            </m:sup>
                          </m:sSup>
                          <m:r>
                            <a:rPr lang="en-US" sz="1200" b="0" i="1" smtClean="0">
                              <a:latin typeface="Cambria Math" panose="02040503050406030204" pitchFamily="18" charset="0"/>
                            </a:rPr>
                            <m:t>𝑡</m:t>
                          </m:r>
                        </m:num>
                        <m:den>
                          <m:sSub>
                            <m:sSubPr>
                              <m:ctrlPr>
                                <a:rPr lang="en-GB" sz="1200" i="1" smtClean="0">
                                  <a:latin typeface="Cambria Math" panose="02040503050406030204" pitchFamily="18" charset="0"/>
                                </a:rPr>
                              </m:ctrlPr>
                            </m:sSubPr>
                            <m:e>
                              <m:r>
                                <a:rPr lang="en-US" sz="1200" b="0" i="1" smtClean="0">
                                  <a:latin typeface="Cambria Math" panose="02040503050406030204" pitchFamily="18" charset="0"/>
                                </a:rPr>
                                <m:t>𝐸</m:t>
                              </m:r>
                            </m:e>
                            <m:sub>
                              <m:r>
                                <a:rPr lang="en-US" sz="1200" b="0" i="1" smtClean="0">
                                  <a:latin typeface="Cambria Math" panose="02040503050406030204" pitchFamily="18" charset="0"/>
                                </a:rPr>
                                <m:t>𝑐</m:t>
                              </m:r>
                            </m:sub>
                          </m:sSub>
                        </m:den>
                      </m:f>
                    </m:oMath>
                  </m:oMathPara>
                </a14:m>
                <a:endParaRPr lang="en-GB" sz="1200" i="1" dirty="0" err="1"/>
              </a:p>
            </p:txBody>
          </p:sp>
        </mc:Choice>
        <mc:Fallback xmlns="">
          <p:sp>
            <p:nvSpPr>
              <p:cNvPr id="19" name="TextBox 18">
                <a:extLst>
                  <a:ext uri="{FF2B5EF4-FFF2-40B4-BE49-F238E27FC236}">
                    <a16:creationId xmlns:a16="http://schemas.microsoft.com/office/drawing/2014/main" id="{82538D14-64A1-4ECB-B42B-899F90A95B4C}"/>
                  </a:ext>
                </a:extLst>
              </p:cNvPr>
              <p:cNvSpPr txBox="1">
                <a:spLocks noRot="1" noChangeAspect="1" noMove="1" noResize="1" noEditPoints="1" noAdjustHandles="1" noChangeArrowheads="1" noChangeShapeType="1" noTextEdit="1"/>
              </p:cNvSpPr>
              <p:nvPr/>
            </p:nvSpPr>
            <p:spPr>
              <a:xfrm>
                <a:off x="8357008" y="10553642"/>
                <a:ext cx="1473674" cy="441980"/>
              </a:xfrm>
              <a:prstGeom prst="rect">
                <a:avLst/>
              </a:prstGeom>
              <a:blipFill>
                <a:blip r:embed="rId22"/>
                <a:stretch>
                  <a:fillRect b="-547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7" name="TextBox 106">
                <a:extLst>
                  <a:ext uri="{FF2B5EF4-FFF2-40B4-BE49-F238E27FC236}">
                    <a16:creationId xmlns:a16="http://schemas.microsoft.com/office/drawing/2014/main" id="{4E0E9997-A19D-4107-9B22-BD8CA36F53AF}"/>
                  </a:ext>
                </a:extLst>
              </p:cNvPr>
              <p:cNvSpPr txBox="1"/>
              <p:nvPr/>
            </p:nvSpPr>
            <p:spPr>
              <a:xfrm>
                <a:off x="9321576" y="11125230"/>
                <a:ext cx="951535" cy="203133"/>
              </a:xfrm>
              <a:prstGeom prst="rect">
                <a:avLst/>
              </a:prstGeom>
              <a:noFill/>
            </p:spPr>
            <p:txBody>
              <a:bodyPr wrap="square" lIns="0" tIns="0" rIns="0" bIns="0" rtlCol="0">
                <a:spAutoFit/>
              </a:bodyPr>
              <a:lstStyle/>
              <a:p>
                <a:pPr>
                  <a:lnSpc>
                    <a:spcPct val="110000"/>
                  </a:lnSpc>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𝐺</m:t>
                      </m:r>
                      <m:r>
                        <a:rPr lang="en-US" sz="1200" b="0" i="1" smtClean="0">
                          <a:latin typeface="Cambria Math" panose="02040503050406030204" pitchFamily="18" charset="0"/>
                        </a:rPr>
                        <m:t>= </m:t>
                      </m:r>
                      <m:sSub>
                        <m:sSubPr>
                          <m:ctrlPr>
                            <a:rPr lang="en-US" sz="1200" b="0" i="1" smtClean="0">
                              <a:latin typeface="Cambria Math" panose="02040503050406030204" pitchFamily="18" charset="0"/>
                            </a:rPr>
                          </m:ctrlPr>
                        </m:sSubPr>
                        <m:e>
                          <m:r>
                            <a:rPr lang="el-GR" sz="1200" b="0" i="1" smtClean="0">
                              <a:latin typeface="Cambria Math" panose="02040503050406030204" pitchFamily="18" charset="0"/>
                              <a:ea typeface="Cambria Math" panose="02040503050406030204" pitchFamily="18" charset="0"/>
                            </a:rPr>
                            <m:t>𝛤</m:t>
                          </m:r>
                        </m:e>
                        <m:sub>
                          <m:r>
                            <a:rPr lang="en-US" sz="1200" b="0" i="1" smtClean="0">
                              <a:latin typeface="Cambria Math" panose="02040503050406030204" pitchFamily="18" charset="0"/>
                            </a:rPr>
                            <m:t>𝑖</m:t>
                          </m:r>
                        </m:sub>
                      </m:sSub>
                      <m:r>
                        <a:rPr lang="en-US" sz="1200" b="0" i="1" smtClean="0">
                          <a:latin typeface="Cambria Math" panose="02040503050406030204" pitchFamily="18" charset="0"/>
                        </a:rPr>
                        <m:t>(</m:t>
                      </m:r>
                      <m:r>
                        <a:rPr lang="el-GR" sz="1200" b="0" i="1" smtClean="0">
                          <a:latin typeface="Cambria Math" panose="02040503050406030204" pitchFamily="18" charset="0"/>
                          <a:ea typeface="Cambria Math" panose="02040503050406030204" pitchFamily="18" charset="0"/>
                        </a:rPr>
                        <m:t>𝛹</m:t>
                      </m:r>
                      <m:r>
                        <a:rPr lang="en-US" sz="1200" b="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rPr>
                        <m:t> </m:t>
                      </m:r>
                    </m:oMath>
                  </m:oMathPara>
                </a14:m>
                <a:endParaRPr lang="en-GB" sz="1200" i="1" dirty="0" err="1"/>
              </a:p>
            </p:txBody>
          </p:sp>
        </mc:Choice>
        <mc:Fallback xmlns="">
          <p:sp>
            <p:nvSpPr>
              <p:cNvPr id="107" name="TextBox 106">
                <a:extLst>
                  <a:ext uri="{FF2B5EF4-FFF2-40B4-BE49-F238E27FC236}">
                    <a16:creationId xmlns:a16="http://schemas.microsoft.com/office/drawing/2014/main" id="{4E0E9997-A19D-4107-9B22-BD8CA36F53AF}"/>
                  </a:ext>
                </a:extLst>
              </p:cNvPr>
              <p:cNvSpPr txBox="1">
                <a:spLocks noRot="1" noChangeAspect="1" noMove="1" noResize="1" noEditPoints="1" noAdjustHandles="1" noChangeArrowheads="1" noChangeShapeType="1" noTextEdit="1"/>
              </p:cNvSpPr>
              <p:nvPr/>
            </p:nvSpPr>
            <p:spPr>
              <a:xfrm>
                <a:off x="9321576" y="11125230"/>
                <a:ext cx="951535" cy="203133"/>
              </a:xfrm>
              <a:prstGeom prst="rect">
                <a:avLst/>
              </a:prstGeom>
              <a:blipFill>
                <a:blip r:embed="rId23"/>
                <a:stretch>
                  <a:fillRect b="-3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8" name="TextBox 107">
                <a:extLst>
                  <a:ext uri="{FF2B5EF4-FFF2-40B4-BE49-F238E27FC236}">
                    <a16:creationId xmlns:a16="http://schemas.microsoft.com/office/drawing/2014/main" id="{90074C9C-7850-4191-956A-D9D5F7D4C7D8}"/>
                  </a:ext>
                </a:extLst>
              </p:cNvPr>
              <p:cNvSpPr txBox="1"/>
              <p:nvPr/>
            </p:nvSpPr>
            <p:spPr>
              <a:xfrm>
                <a:off x="10781817" y="11115611"/>
                <a:ext cx="951535" cy="222369"/>
              </a:xfrm>
              <a:prstGeom prst="rect">
                <a:avLst/>
              </a:prstGeom>
              <a:noFill/>
            </p:spPr>
            <p:txBody>
              <a:bodyPr wrap="square" lIns="0" tIns="0" rIns="0" bIns="0" rtlCol="0">
                <a:spAutoFit/>
              </a:bodyPr>
              <a:lstStyle/>
              <a:p>
                <a:pPr>
                  <a:lnSpc>
                    <a:spcPct val="110000"/>
                  </a:lnSpc>
                </a:pPr>
                <a14:m>
                  <m:oMathPara xmlns:m="http://schemas.openxmlformats.org/officeDocument/2006/math">
                    <m:oMathParaPr>
                      <m:jc m:val="centerGroup"/>
                    </m:oMathParaPr>
                    <m:oMath xmlns:m="http://schemas.openxmlformats.org/officeDocument/2006/math">
                      <m:r>
                        <a:rPr lang="en-US" sz="1200" b="0" i="1" smtClean="0">
                          <a:latin typeface="Cambria Math" panose="02040503050406030204" pitchFamily="18" charset="0"/>
                        </a:rPr>
                        <m:t>𝐺</m:t>
                      </m:r>
                      <m:r>
                        <a:rPr lang="en-US" sz="1200" b="0" i="1" smtClean="0">
                          <a:latin typeface="Cambria Math" panose="02040503050406030204" pitchFamily="18" charset="0"/>
                        </a:rPr>
                        <m:t>= </m:t>
                      </m:r>
                      <m:sSub>
                        <m:sSubPr>
                          <m:ctrlPr>
                            <a:rPr lang="en-US" sz="1200" b="0" i="1" smtClean="0">
                              <a:latin typeface="Cambria Math" panose="02040503050406030204" pitchFamily="18" charset="0"/>
                            </a:rPr>
                          </m:ctrlPr>
                        </m:sSubPr>
                        <m:e>
                          <m:r>
                            <a:rPr lang="el-GR" sz="1200" b="0" i="1" smtClean="0">
                              <a:latin typeface="Cambria Math" panose="02040503050406030204" pitchFamily="18" charset="0"/>
                              <a:ea typeface="Cambria Math" panose="02040503050406030204" pitchFamily="18" charset="0"/>
                            </a:rPr>
                            <m:t>𝛤</m:t>
                          </m:r>
                        </m:e>
                        <m:sub>
                          <m:r>
                            <a:rPr lang="en-US" sz="1200" b="0" i="1" smtClean="0">
                              <a:latin typeface="Cambria Math" panose="02040503050406030204" pitchFamily="18" charset="0"/>
                            </a:rPr>
                            <m:t>𝑐𝑜𝑎𝑡𝑖𝑛𝑔</m:t>
                          </m:r>
                        </m:sub>
                      </m:sSub>
                    </m:oMath>
                  </m:oMathPara>
                </a14:m>
                <a:endParaRPr lang="en-GB" sz="1200" i="1" dirty="0" err="1"/>
              </a:p>
            </p:txBody>
          </p:sp>
        </mc:Choice>
        <mc:Fallback xmlns="">
          <p:sp>
            <p:nvSpPr>
              <p:cNvPr id="108" name="TextBox 107">
                <a:extLst>
                  <a:ext uri="{FF2B5EF4-FFF2-40B4-BE49-F238E27FC236}">
                    <a16:creationId xmlns:a16="http://schemas.microsoft.com/office/drawing/2014/main" id="{90074C9C-7850-4191-956A-D9D5F7D4C7D8}"/>
                  </a:ext>
                </a:extLst>
              </p:cNvPr>
              <p:cNvSpPr txBox="1">
                <a:spLocks noRot="1" noChangeAspect="1" noMove="1" noResize="1" noEditPoints="1" noAdjustHandles="1" noChangeArrowheads="1" noChangeShapeType="1" noTextEdit="1"/>
              </p:cNvSpPr>
              <p:nvPr/>
            </p:nvSpPr>
            <p:spPr>
              <a:xfrm>
                <a:off x="10781817" y="11115611"/>
                <a:ext cx="951535" cy="222369"/>
              </a:xfrm>
              <a:prstGeom prst="rect">
                <a:avLst/>
              </a:prstGeom>
              <a:blipFill>
                <a:blip r:embed="rId24"/>
                <a:stretch>
                  <a:fillRect b="-1891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9" name="TextBox 108">
                <a:extLst>
                  <a:ext uri="{FF2B5EF4-FFF2-40B4-BE49-F238E27FC236}">
                    <a16:creationId xmlns:a16="http://schemas.microsoft.com/office/drawing/2014/main" id="{9FE31625-DBE8-45EF-8CE0-9BF97A23F2AE}"/>
                  </a:ext>
                </a:extLst>
              </p:cNvPr>
              <p:cNvSpPr txBox="1"/>
              <p:nvPr/>
            </p:nvSpPr>
            <p:spPr>
              <a:xfrm>
                <a:off x="9458533" y="11522150"/>
                <a:ext cx="2132506" cy="421206"/>
              </a:xfrm>
              <a:prstGeom prst="rect">
                <a:avLst/>
              </a:prstGeom>
              <a:noFill/>
            </p:spPr>
            <p:txBody>
              <a:bodyPr wrap="square" lIns="0" tIns="0" rIns="0" bIns="0" rtlCol="0">
                <a:spAutoFit/>
              </a:bodyPr>
              <a:lstStyle/>
              <a:p>
                <a:pPr>
                  <a:lnSpc>
                    <a:spcPct val="110000"/>
                  </a:lnSpc>
                </a:pPr>
                <a14:m>
                  <m:oMathPara xmlns:m="http://schemas.openxmlformats.org/officeDocument/2006/math">
                    <m:oMathParaPr>
                      <m:jc m:val="centerGroup"/>
                    </m:oMathParaPr>
                    <m:oMath xmlns:m="http://schemas.openxmlformats.org/officeDocument/2006/math">
                      <m:sSub>
                        <m:sSubPr>
                          <m:ctrlPr>
                            <a:rPr lang="el-GR" sz="1200" i="1" dirty="0" smtClean="0">
                              <a:latin typeface="Cambria Math" panose="02040503050406030204" pitchFamily="18" charset="0"/>
                            </a:rPr>
                          </m:ctrlPr>
                        </m:sSubPr>
                        <m:e>
                          <m:r>
                            <a:rPr lang="el-GR" sz="1200" i="1" dirty="0" smtClean="0">
                              <a:latin typeface="Cambria Math" panose="02040503050406030204" pitchFamily="18" charset="0"/>
                              <a:ea typeface="Cambria Math" panose="02040503050406030204" pitchFamily="18" charset="0"/>
                            </a:rPr>
                            <m:t>𝜎</m:t>
                          </m:r>
                        </m:e>
                        <m:sub>
                          <m:r>
                            <a:rPr lang="en-US" sz="1200" b="0" i="1" dirty="0" smtClean="0">
                              <a:latin typeface="Cambria Math" panose="02040503050406030204" pitchFamily="18" charset="0"/>
                            </a:rPr>
                            <m:t>𝑡h𝑟𝑒𝑚𝑎𝑙</m:t>
                          </m:r>
                        </m:sub>
                      </m:sSub>
                      <m:r>
                        <a:rPr lang="en-US" sz="1200" b="0" i="1" smtClean="0">
                          <a:latin typeface="Cambria Math" panose="02040503050406030204" pitchFamily="18" charset="0"/>
                        </a:rPr>
                        <m:t>=</m:t>
                      </m:r>
                      <m:f>
                        <m:fPr>
                          <m:ctrlPr>
                            <a:rPr lang="en-GB" sz="1200" i="1" smtClean="0">
                              <a:latin typeface="Cambria Math" panose="02040503050406030204" pitchFamily="18" charset="0"/>
                            </a:rPr>
                          </m:ctrlPr>
                        </m:fPr>
                        <m:num>
                          <m:sSub>
                            <m:sSubPr>
                              <m:ctrlPr>
                                <a:rPr lang="en-GB" sz="1200" i="1" smtClean="0">
                                  <a:latin typeface="Cambria Math" panose="02040503050406030204" pitchFamily="18" charset="0"/>
                                </a:rPr>
                              </m:ctrlPr>
                            </m:sSubPr>
                            <m:e>
                              <m:r>
                                <a:rPr lang="en-US" sz="1200" b="0" i="1" smtClean="0">
                                  <a:latin typeface="Cambria Math" panose="02040503050406030204" pitchFamily="18" charset="0"/>
                                </a:rPr>
                                <m:t>𝐸</m:t>
                              </m:r>
                            </m:e>
                            <m:sub>
                              <m:r>
                                <a:rPr lang="en-US" sz="1200" b="0" i="1" smtClean="0">
                                  <a:latin typeface="Cambria Math" panose="02040503050406030204" pitchFamily="18" charset="0"/>
                                </a:rPr>
                                <m:t>𝑐</m:t>
                              </m:r>
                            </m:sub>
                          </m:sSub>
                          <m:r>
                            <a:rPr lang="en-US" sz="1200" b="0" i="1" smtClean="0">
                              <a:latin typeface="Cambria Math" panose="02040503050406030204" pitchFamily="18" charset="0"/>
                            </a:rPr>
                            <m:t>(</m:t>
                          </m:r>
                          <m:sSub>
                            <m:sSubPr>
                              <m:ctrlPr>
                                <a:rPr lang="en-US" sz="1200" b="0" i="1" smtClean="0">
                                  <a:latin typeface="Cambria Math" panose="02040503050406030204" pitchFamily="18" charset="0"/>
                                </a:rPr>
                              </m:ctrlPr>
                            </m:sSubPr>
                            <m:e>
                              <m:r>
                                <a:rPr lang="en-US" sz="1200" b="0" i="1" smtClean="0">
                                  <a:latin typeface="Cambria Math" panose="02040503050406030204" pitchFamily="18" charset="0"/>
                                  <a:ea typeface="Cambria Math" panose="02040503050406030204" pitchFamily="18" charset="0"/>
                                </a:rPr>
                                <m:t>𝛼</m:t>
                              </m:r>
                            </m:e>
                            <m:sub>
                              <m:r>
                                <a:rPr lang="en-US" sz="1200" b="0" i="1" smtClean="0">
                                  <a:latin typeface="Cambria Math" panose="02040503050406030204" pitchFamily="18" charset="0"/>
                                </a:rPr>
                                <m:t>𝑐</m:t>
                              </m:r>
                            </m:sub>
                          </m:sSub>
                          <m:r>
                            <a:rPr lang="en-US" sz="1200" b="0" i="1" smtClean="0">
                              <a:latin typeface="Cambria Math" panose="02040503050406030204" pitchFamily="18" charset="0"/>
                            </a:rPr>
                            <m:t>−</m:t>
                          </m:r>
                          <m:sSub>
                            <m:sSubPr>
                              <m:ctrlPr>
                                <a:rPr lang="en-US" sz="1200" i="1">
                                  <a:latin typeface="Cambria Math" panose="02040503050406030204" pitchFamily="18" charset="0"/>
                                </a:rPr>
                              </m:ctrlPr>
                            </m:sSubPr>
                            <m:e>
                              <m:r>
                                <a:rPr lang="en-US" sz="1200" i="1">
                                  <a:latin typeface="Cambria Math" panose="02040503050406030204" pitchFamily="18" charset="0"/>
                                  <a:ea typeface="Cambria Math" panose="02040503050406030204" pitchFamily="18" charset="0"/>
                                </a:rPr>
                                <m:t>𝛼</m:t>
                              </m:r>
                            </m:e>
                            <m:sub>
                              <m:r>
                                <a:rPr lang="en-US" sz="1200" b="0" i="1" smtClean="0">
                                  <a:latin typeface="Cambria Math" panose="02040503050406030204" pitchFamily="18" charset="0"/>
                                  <a:ea typeface="Cambria Math" panose="02040503050406030204" pitchFamily="18" charset="0"/>
                                </a:rPr>
                                <m:t>𝑠</m:t>
                              </m:r>
                            </m:sub>
                          </m:sSub>
                          <m:r>
                            <a:rPr lang="en-US" sz="1200" b="0" i="1" smtClean="0">
                              <a:latin typeface="Cambria Math" panose="02040503050406030204" pitchFamily="18" charset="0"/>
                            </a:rPr>
                            <m:t>)</m:t>
                          </m:r>
                        </m:num>
                        <m:den>
                          <m:sSub>
                            <m:sSubPr>
                              <m:ctrlPr>
                                <a:rPr lang="en-GB" sz="1200" i="1" smtClean="0">
                                  <a:latin typeface="Cambria Math" panose="02040503050406030204" pitchFamily="18" charset="0"/>
                                </a:rPr>
                              </m:ctrlPr>
                            </m:sSubPr>
                            <m:e>
                              <m:r>
                                <a:rPr lang="en-US" sz="1200" b="0" i="1" smtClean="0">
                                  <a:latin typeface="Cambria Math" panose="02040503050406030204" pitchFamily="18" charset="0"/>
                                </a:rPr>
                                <m:t>1−</m:t>
                              </m:r>
                              <m:r>
                                <a:rPr lang="en-GB" sz="1200" i="1" smtClean="0">
                                  <a:latin typeface="Cambria Math" panose="02040503050406030204" pitchFamily="18" charset="0"/>
                                  <a:ea typeface="Cambria Math" panose="02040503050406030204" pitchFamily="18" charset="0"/>
                                </a:rPr>
                                <m:t>𝜈</m:t>
                              </m:r>
                            </m:e>
                            <m:sub>
                              <m:r>
                                <a:rPr lang="en-US" sz="1200" b="0" i="1" smtClean="0">
                                  <a:latin typeface="Cambria Math" panose="02040503050406030204" pitchFamily="18" charset="0"/>
                                </a:rPr>
                                <m:t>𝑐</m:t>
                              </m:r>
                            </m:sub>
                          </m:sSub>
                        </m:den>
                      </m:f>
                      <m:r>
                        <a:rPr lang="en-GB" sz="1200" i="1" smtClean="0">
                          <a:latin typeface="Cambria Math" panose="02040503050406030204" pitchFamily="18" charset="0"/>
                          <a:ea typeface="Cambria Math" panose="02040503050406030204" pitchFamily="18" charset="0"/>
                        </a:rPr>
                        <m:t>∙∆</m:t>
                      </m:r>
                      <m:r>
                        <a:rPr lang="en-US" sz="1200" b="0" i="1" smtClean="0">
                          <a:latin typeface="Cambria Math" panose="02040503050406030204" pitchFamily="18" charset="0"/>
                          <a:ea typeface="Cambria Math" panose="02040503050406030204" pitchFamily="18" charset="0"/>
                        </a:rPr>
                        <m:t>𝑇</m:t>
                      </m:r>
                    </m:oMath>
                  </m:oMathPara>
                </a14:m>
                <a:endParaRPr lang="en-GB" sz="1200" i="1" dirty="0" err="1"/>
              </a:p>
            </p:txBody>
          </p:sp>
        </mc:Choice>
        <mc:Fallback xmlns="">
          <p:sp>
            <p:nvSpPr>
              <p:cNvPr id="109" name="TextBox 108">
                <a:extLst>
                  <a:ext uri="{FF2B5EF4-FFF2-40B4-BE49-F238E27FC236}">
                    <a16:creationId xmlns:a16="http://schemas.microsoft.com/office/drawing/2014/main" id="{9FE31625-DBE8-45EF-8CE0-9BF97A23F2AE}"/>
                  </a:ext>
                </a:extLst>
              </p:cNvPr>
              <p:cNvSpPr txBox="1">
                <a:spLocks noRot="1" noChangeAspect="1" noMove="1" noResize="1" noEditPoints="1" noAdjustHandles="1" noChangeArrowheads="1" noChangeShapeType="1" noTextEdit="1"/>
              </p:cNvSpPr>
              <p:nvPr/>
            </p:nvSpPr>
            <p:spPr>
              <a:xfrm>
                <a:off x="9458533" y="11522150"/>
                <a:ext cx="2132506" cy="421206"/>
              </a:xfrm>
              <a:prstGeom prst="rect">
                <a:avLst/>
              </a:prstGeom>
              <a:blipFill>
                <a:blip r:embed="rId25"/>
                <a:stretch>
                  <a:fillRect b="-5797"/>
                </a:stretch>
              </a:blipFill>
            </p:spPr>
            <p:txBody>
              <a:bodyPr/>
              <a:lstStyle/>
              <a:p>
                <a:r>
                  <a:rPr lang="en-GB">
                    <a:noFill/>
                  </a:rPr>
                  <a:t> </a:t>
                </a:r>
              </a:p>
            </p:txBody>
          </p:sp>
        </mc:Fallback>
      </mc:AlternateContent>
      <p:sp>
        <p:nvSpPr>
          <p:cNvPr id="110" name="Textfeld 40">
            <a:extLst>
              <a:ext uri="{FF2B5EF4-FFF2-40B4-BE49-F238E27FC236}">
                <a16:creationId xmlns:a16="http://schemas.microsoft.com/office/drawing/2014/main" id="{7CBF2423-9AC6-43DD-8C25-A3909EE51AB2}"/>
              </a:ext>
            </a:extLst>
          </p:cNvPr>
          <p:cNvSpPr txBox="1"/>
          <p:nvPr/>
        </p:nvSpPr>
        <p:spPr>
          <a:xfrm>
            <a:off x="12172326" y="11751949"/>
            <a:ext cx="2172438" cy="390556"/>
          </a:xfrm>
          <a:prstGeom prst="rect">
            <a:avLst/>
          </a:prstGeom>
          <a:noFill/>
        </p:spPr>
        <p:txBody>
          <a:bodyPr wrap="square" lIns="0" tIns="0" rIns="0" bIns="0" rtlCol="0">
            <a:spAutoFit/>
          </a:bodyPr>
          <a:lstStyle/>
          <a:p>
            <a:pPr lvl="0" algn="ctr" defTabSz="1133942">
              <a:lnSpc>
                <a:spcPct val="110000"/>
              </a:lnSpc>
              <a:buClr>
                <a:srgbClr val="F39200"/>
              </a:buClr>
            </a:pPr>
            <a:r>
              <a:rPr lang="en-US" sz="1200" i="1" dirty="0">
                <a:solidFill>
                  <a:srgbClr val="0D1546"/>
                </a:solidFill>
              </a:rPr>
              <a:t>reaction force evolution during delamination of the coating </a:t>
            </a:r>
          </a:p>
        </p:txBody>
      </p:sp>
      <p:pic>
        <p:nvPicPr>
          <p:cNvPr id="111" name="Picture 110">
            <a:extLst>
              <a:ext uri="{FF2B5EF4-FFF2-40B4-BE49-F238E27FC236}">
                <a16:creationId xmlns:a16="http://schemas.microsoft.com/office/drawing/2014/main" id="{0E29A28C-38D4-4EA1-8B7B-6220534F1B59}"/>
              </a:ext>
            </a:extLst>
          </p:cNvPr>
          <p:cNvPicPr/>
          <p:nvPr/>
        </p:nvPicPr>
        <p:blipFill rotWithShape="1">
          <a:blip r:embed="rId26"/>
          <a:srcRect t="6749" r="28128"/>
          <a:stretch/>
        </p:blipFill>
        <p:spPr>
          <a:xfrm>
            <a:off x="12907962" y="8400130"/>
            <a:ext cx="1003206" cy="654846"/>
          </a:xfrm>
          <a:prstGeom prst="rect">
            <a:avLst/>
          </a:prstGeom>
        </p:spPr>
      </p:pic>
      <p:sp>
        <p:nvSpPr>
          <p:cNvPr id="114" name="Rectangle 113">
            <a:extLst>
              <a:ext uri="{FF2B5EF4-FFF2-40B4-BE49-F238E27FC236}">
                <a16:creationId xmlns:a16="http://schemas.microsoft.com/office/drawing/2014/main" id="{38BBB463-8601-4AA4-9F37-9AFA3C9C480D}"/>
              </a:ext>
            </a:extLst>
          </p:cNvPr>
          <p:cNvSpPr/>
          <p:nvPr/>
        </p:nvSpPr>
        <p:spPr>
          <a:xfrm>
            <a:off x="7780605" y="16921866"/>
            <a:ext cx="6680461" cy="1401602"/>
          </a:xfrm>
          <a:prstGeom prst="rect">
            <a:avLst/>
          </a:prstGeom>
        </p:spPr>
        <p:txBody>
          <a:bodyPr wrap="square">
            <a:spAutoFit/>
          </a:bodyPr>
          <a:lstStyle/>
          <a:p>
            <a:pPr marL="270510" indent="-270510">
              <a:lnSpc>
                <a:spcPct val="120000"/>
              </a:lnSpc>
              <a:tabLst>
                <a:tab pos="270510" algn="l"/>
              </a:tabLst>
            </a:pPr>
            <a:r>
              <a:rPr lang="en-US" sz="1200" dirty="0">
                <a:ea typeface="Times New Roman" panose="02020603050405020304" pitchFamily="18" charset="0"/>
              </a:rPr>
              <a:t>[1] </a:t>
            </a:r>
            <a:r>
              <a:rPr lang="en-GB" sz="1200" dirty="0">
                <a:ea typeface="Times New Roman" panose="02020603050405020304" pitchFamily="18" charset="0"/>
                <a:cs typeface="Times New Roman" panose="02020603050405020304" pitchFamily="18" charset="0"/>
              </a:rPr>
              <a:t>H. Sinn et al., </a:t>
            </a:r>
            <a:r>
              <a:rPr lang="en-GB" sz="1200" i="1" dirty="0">
                <a:ea typeface="Times New Roman" panose="02020603050405020304" pitchFamily="18" charset="0"/>
                <a:cs typeface="Times New Roman" panose="02020603050405020304" pitchFamily="18" charset="0"/>
              </a:rPr>
              <a:t>J. Synchrotron Rad.</a:t>
            </a:r>
            <a:r>
              <a:rPr lang="en-GB" sz="1200" dirty="0">
                <a:ea typeface="Times New Roman" panose="02020603050405020304" pitchFamily="18" charset="0"/>
                <a:cs typeface="Times New Roman" panose="02020603050405020304" pitchFamily="18" charset="0"/>
              </a:rPr>
              <a:t>, vol. 26, pp. 692-699, 2019.</a:t>
            </a:r>
            <a:r>
              <a:rPr lang="en-US" sz="1200" dirty="0">
                <a:ea typeface="Times New Roman" panose="02020603050405020304" pitchFamily="18" charset="0"/>
              </a:rPr>
              <a:t> </a:t>
            </a:r>
          </a:p>
          <a:p>
            <a:pPr algn="just">
              <a:lnSpc>
                <a:spcPct val="120000"/>
              </a:lnSpc>
              <a:spcAft>
                <a:spcPts val="0"/>
              </a:spcAft>
            </a:pPr>
            <a:r>
              <a:rPr lang="en-US" sz="1200" dirty="0">
                <a:ea typeface="Times New Roman" panose="02020603050405020304" pitchFamily="18" charset="0"/>
                <a:cs typeface="Times New Roman" panose="02020603050405020304" pitchFamily="18" charset="0"/>
              </a:rPr>
              <a:t>[2] F. </a:t>
            </a:r>
            <a:r>
              <a:rPr lang="en-GB" sz="1200" dirty="0">
                <a:ea typeface="Times New Roman" panose="02020603050405020304" pitchFamily="18" charset="0"/>
                <a:cs typeface="Times New Roman" panose="02020603050405020304" pitchFamily="18" charset="0"/>
              </a:rPr>
              <a:t>Yang, D. La Civita, M. Vannoni, H. Sinn, </a:t>
            </a:r>
            <a:r>
              <a:rPr lang="en-GB" sz="1200" i="1" dirty="0">
                <a:ea typeface="Times New Roman" panose="02020603050405020304" pitchFamily="18" charset="0"/>
                <a:cs typeface="Times New Roman" panose="02020603050405020304" pitchFamily="18" charset="0"/>
              </a:rPr>
              <a:t>proceedings of MEDSI 2021</a:t>
            </a:r>
            <a:r>
              <a:rPr lang="en-GB" sz="1200" dirty="0">
                <a:ea typeface="Times New Roman" panose="02020603050405020304" pitchFamily="18" charset="0"/>
                <a:cs typeface="Times New Roman" panose="02020603050405020304" pitchFamily="18" charset="0"/>
              </a:rPr>
              <a:t>. </a:t>
            </a:r>
          </a:p>
          <a:p>
            <a:pPr algn="just">
              <a:lnSpc>
                <a:spcPct val="120000"/>
              </a:lnSpc>
              <a:spcAft>
                <a:spcPts val="0"/>
              </a:spcAft>
            </a:pPr>
            <a:r>
              <a:rPr lang="en-GB" sz="1200" dirty="0">
                <a:ea typeface="Times New Roman" panose="02020603050405020304" pitchFamily="18" charset="0"/>
                <a:cs typeface="Times New Roman" panose="02020603050405020304" pitchFamily="18" charset="0"/>
              </a:rPr>
              <a:t>[3] D. La Civita, </a:t>
            </a:r>
            <a:r>
              <a:rPr lang="en-GB" sz="1200" dirty="0"/>
              <a:t>S.</a:t>
            </a:r>
            <a:r>
              <a:rPr lang="de-DE" sz="1200" dirty="0"/>
              <a:t> </a:t>
            </a:r>
            <a:r>
              <a:rPr lang="en-GB" sz="1200" dirty="0" err="1"/>
              <a:t>Casalbuoni</a:t>
            </a:r>
            <a:r>
              <a:rPr lang="en-GB" sz="1200" dirty="0"/>
              <a:t>, S.</a:t>
            </a:r>
            <a:r>
              <a:rPr lang="de-DE" sz="1200" dirty="0"/>
              <a:t> </a:t>
            </a:r>
            <a:r>
              <a:rPr lang="en-GB" sz="1200" dirty="0" err="1"/>
              <a:t>Karabekyan</a:t>
            </a:r>
            <a:r>
              <a:rPr lang="en-GB" sz="1200" dirty="0"/>
              <a:t>, et al.,</a:t>
            </a:r>
            <a:r>
              <a:rPr lang="en-GB" sz="1200" i="1" dirty="0">
                <a:ea typeface="Times New Roman" panose="02020603050405020304" pitchFamily="18" charset="0"/>
                <a:cs typeface="Times New Roman" panose="02020603050405020304" pitchFamily="18" charset="0"/>
              </a:rPr>
              <a:t> proceedings of MEDSI 2021</a:t>
            </a:r>
            <a:r>
              <a:rPr lang="en-GB" sz="1200" dirty="0">
                <a:ea typeface="Times New Roman" panose="02020603050405020304" pitchFamily="18" charset="0"/>
                <a:cs typeface="Times New Roman" panose="02020603050405020304" pitchFamily="18" charset="0"/>
              </a:rPr>
              <a:t>. </a:t>
            </a:r>
          </a:p>
          <a:p>
            <a:pPr algn="just">
              <a:lnSpc>
                <a:spcPct val="120000"/>
              </a:lnSpc>
            </a:pPr>
            <a:r>
              <a:rPr lang="en-GB" sz="1200" dirty="0">
                <a:ea typeface="Times New Roman" panose="02020603050405020304" pitchFamily="18" charset="0"/>
                <a:cs typeface="Times New Roman" panose="02020603050405020304" pitchFamily="18" charset="0"/>
              </a:rPr>
              <a:t>[4] M. Dal and R. </a:t>
            </a:r>
            <a:r>
              <a:rPr lang="en-GB" sz="1200" dirty="0" err="1">
                <a:ea typeface="Times New Roman" panose="02020603050405020304" pitchFamily="18" charset="0"/>
                <a:cs typeface="Times New Roman" panose="02020603050405020304" pitchFamily="18" charset="0"/>
              </a:rPr>
              <a:t>Fabbro</a:t>
            </a:r>
            <a:r>
              <a:rPr lang="en-GB" sz="1200" dirty="0">
                <a:ea typeface="Times New Roman" panose="02020603050405020304" pitchFamily="18" charset="0"/>
                <a:cs typeface="Times New Roman" panose="02020603050405020304" pitchFamily="18" charset="0"/>
              </a:rPr>
              <a:t>, </a:t>
            </a:r>
            <a:r>
              <a:rPr lang="en-GB" sz="1200" i="1" dirty="0">
                <a:ea typeface="Times New Roman" panose="02020603050405020304" pitchFamily="18" charset="0"/>
                <a:cs typeface="Times New Roman" panose="02020603050405020304" pitchFamily="18" charset="0"/>
              </a:rPr>
              <a:t>Optics &amp; Laser Technology, </a:t>
            </a:r>
            <a:r>
              <a:rPr lang="en-GB" sz="1200" dirty="0">
                <a:ea typeface="Times New Roman" panose="02020603050405020304" pitchFamily="18" charset="0"/>
                <a:cs typeface="Times New Roman" panose="02020603050405020304" pitchFamily="18" charset="0"/>
              </a:rPr>
              <a:t>no. 78, pp. 2-14, 2016.</a:t>
            </a:r>
          </a:p>
          <a:p>
            <a:pPr algn="just">
              <a:lnSpc>
                <a:spcPct val="120000"/>
              </a:lnSpc>
            </a:pPr>
            <a:r>
              <a:rPr lang="en-GB" sz="1200" dirty="0">
                <a:ea typeface="Times New Roman" panose="02020603050405020304" pitchFamily="18" charset="0"/>
                <a:cs typeface="Times New Roman" panose="02020603050405020304" pitchFamily="18" charset="0"/>
              </a:rPr>
              <a:t>[5] D. W. Wright, et al., </a:t>
            </a:r>
            <a:r>
              <a:rPr lang="en-GB" sz="1200" i="1" dirty="0">
                <a:ea typeface="Times New Roman" panose="02020603050405020304" pitchFamily="18" charset="0"/>
                <a:cs typeface="Times New Roman" panose="02020603050405020304" pitchFamily="18" charset="0"/>
              </a:rPr>
              <a:t>Advanced Theory and Simulations</a:t>
            </a:r>
            <a:r>
              <a:rPr lang="en-GB" sz="1200" dirty="0">
                <a:ea typeface="Times New Roman" panose="02020603050405020304" pitchFamily="18" charset="0"/>
                <a:cs typeface="Times New Roman" panose="02020603050405020304" pitchFamily="18" charset="0"/>
              </a:rPr>
              <a:t>, vol 3, Issue 8, 2020. </a:t>
            </a:r>
          </a:p>
          <a:p>
            <a:pPr algn="just">
              <a:lnSpc>
                <a:spcPct val="120000"/>
              </a:lnSpc>
            </a:pPr>
            <a:r>
              <a:rPr lang="en-US" sz="1200" dirty="0">
                <a:ea typeface="Times New Roman" panose="02020603050405020304" pitchFamily="18" charset="0"/>
                <a:cs typeface="Times New Roman" panose="02020603050405020304" pitchFamily="18" charset="0"/>
              </a:rPr>
              <a:t>[</a:t>
            </a:r>
            <a:r>
              <a:rPr lang="en-GB" sz="1200" dirty="0">
                <a:ea typeface="Times New Roman" panose="02020603050405020304" pitchFamily="18" charset="0"/>
                <a:cs typeface="Times New Roman" panose="02020603050405020304" pitchFamily="18" charset="0"/>
              </a:rPr>
              <a:t>6] LEAM: AI, the feasibility study, https://leam.ai/, 2023.</a:t>
            </a:r>
          </a:p>
        </p:txBody>
      </p:sp>
      <p:pic>
        <p:nvPicPr>
          <p:cNvPr id="60" name="Picture 59">
            <a:extLst>
              <a:ext uri="{FF2B5EF4-FFF2-40B4-BE49-F238E27FC236}">
                <a16:creationId xmlns:a16="http://schemas.microsoft.com/office/drawing/2014/main" id="{0E7EEF79-FD8B-4EEC-9D1D-E91C4C8C18B2}"/>
              </a:ext>
            </a:extLst>
          </p:cNvPr>
          <p:cNvPicPr>
            <a:picLocks noChangeAspect="1"/>
          </p:cNvPicPr>
          <p:nvPr/>
        </p:nvPicPr>
        <p:blipFill>
          <a:blip r:embed="rId27"/>
          <a:stretch>
            <a:fillRect/>
          </a:stretch>
        </p:blipFill>
        <p:spPr>
          <a:xfrm>
            <a:off x="3835400" y="15751015"/>
            <a:ext cx="3259260" cy="2209487"/>
          </a:xfrm>
          <a:prstGeom prst="rect">
            <a:avLst/>
          </a:prstGeom>
        </p:spPr>
      </p:pic>
      <p:sp>
        <p:nvSpPr>
          <p:cNvPr id="61" name="Textfeld 40">
            <a:extLst>
              <a:ext uri="{FF2B5EF4-FFF2-40B4-BE49-F238E27FC236}">
                <a16:creationId xmlns:a16="http://schemas.microsoft.com/office/drawing/2014/main" id="{AE644F0F-AF4C-4C8B-B5BE-EE4DF6437CFD}"/>
              </a:ext>
            </a:extLst>
          </p:cNvPr>
          <p:cNvSpPr txBox="1"/>
          <p:nvPr/>
        </p:nvSpPr>
        <p:spPr>
          <a:xfrm>
            <a:off x="3835399" y="18059843"/>
            <a:ext cx="3446465" cy="1107996"/>
          </a:xfrm>
          <a:prstGeom prst="rect">
            <a:avLst/>
          </a:prstGeom>
          <a:noFill/>
        </p:spPr>
        <p:txBody>
          <a:bodyPr wrap="square" lIns="0" tIns="0" rIns="0" bIns="0" rtlCol="0">
            <a:spAutoFit/>
          </a:bodyPr>
          <a:lstStyle/>
          <a:p>
            <a:pPr algn="ctr"/>
            <a:r>
              <a:rPr lang="en-GB" sz="1200" i="1" dirty="0"/>
              <a:t>Simulation enables the conduct of parametric studies to investigate the impact of various parameters on flow behaviour, such as viscosity, surface tension, flow velocity, pressure, etc.. The provided plot illustrates the effects of different nozzle geometries on the sheet jet flow.</a:t>
            </a:r>
          </a:p>
        </p:txBody>
      </p:sp>
    </p:spTree>
    <p:extLst>
      <p:ext uri="{BB962C8B-B14F-4D97-AF65-F5344CB8AC3E}">
        <p14:creationId xmlns:p14="http://schemas.microsoft.com/office/powerpoint/2010/main" val="35893017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ster_Science">
  <a:themeElements>
    <a:clrScheme name="Benutzerdefiniert 147">
      <a:dk1>
        <a:srgbClr val="0D1546"/>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spPr>
      <a:bodyPr lIns="0" tIns="0" rIns="0" bIns="0" rtlCol="0" anchor="t" anchorCtr="0">
        <a:noAutofit/>
      </a:bodyPr>
      <a:lstStyle>
        <a:defPPr>
          <a:lnSpc>
            <a:spcPct val="110000"/>
          </a:lnSpc>
          <a:defRPr sz="18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noAutofit/>
      </a:bodyPr>
      <a:lstStyle>
        <a:defPPr marL="354013" indent="-354013">
          <a:lnSpc>
            <a:spcPct val="110000"/>
          </a:lnSpc>
          <a:buBlip>
            <a:blip xmlns:r="http://schemas.openxmlformats.org/officeDocument/2006/relationships" r:embed="rId1"/>
          </a:buBlip>
          <a:defRPr sz="1800" dirty="0" err="1" smtClean="0"/>
        </a:defPPr>
      </a:lstStyle>
    </a:txDef>
  </a:objectDefaults>
  <a:extraClrSchemeLst/>
  <a:extLst>
    <a:ext uri="{05A4C25C-085E-4340-85A3-A5531E510DB2}">
      <thm15:themeFamily xmlns:thm15="http://schemas.microsoft.com/office/thememl/2012/main" name="XFEL_Poster_Science.potx" id="{4F774A68-DCE4-4155-882B-58AED52EF602}" vid="{4EC4E652-1B84-4487-A792-B7642F391282}"/>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European_XFEL_Poster_Science</Template>
  <TotalTime>0</TotalTime>
  <Words>929</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Cambria Math</vt:lpstr>
      <vt:lpstr>Times New Roman</vt:lpstr>
      <vt:lpstr>XFEL_Poster_Science</vt:lpstr>
      <vt:lpstr>Overview of FEA/CFD simulations at EuXFEL </vt:lpstr>
    </vt:vector>
  </TitlesOfParts>
  <Company>DESY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id egestas  consectetur adipiscing elit Nunc vel</dc:title>
  <dc:creator>Yang, Fan</dc:creator>
  <cp:lastModifiedBy>Yang, Fan</cp:lastModifiedBy>
  <cp:revision>168</cp:revision>
  <cp:lastPrinted>2023-09-27T16:21:31Z</cp:lastPrinted>
  <dcterms:created xsi:type="dcterms:W3CDTF">2022-12-20T10:40:45Z</dcterms:created>
  <dcterms:modified xsi:type="dcterms:W3CDTF">2023-09-27T16:45:04Z</dcterms:modified>
</cp:coreProperties>
</file>